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8" r:id="rId4"/>
    <p:sldId id="280" r:id="rId5"/>
    <p:sldId id="261" r:id="rId6"/>
    <p:sldId id="268" r:id="rId7"/>
    <p:sldId id="260" r:id="rId8"/>
    <p:sldId id="272" r:id="rId9"/>
    <p:sldId id="279" r:id="rId10"/>
    <p:sldId id="281" r:id="rId11"/>
  </p:sldIdLst>
  <p:sldSz cx="12192000" cy="6858000"/>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9DBF28-B70F-4006-B1A6-8EC063E79600}"/>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7E622DC-D42D-426C-9B1D-1794108A3E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465EFF62-2892-4EBE-97DD-E0784F81D110}"/>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5" name="頁尾版面配置區 4">
            <a:extLst>
              <a:ext uri="{FF2B5EF4-FFF2-40B4-BE49-F238E27FC236}">
                <a16:creationId xmlns:a16="http://schemas.microsoft.com/office/drawing/2014/main" id="{D711CB1C-ACFA-4B88-949C-A74740A4C8A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AC1FFEF-9847-4ABE-B016-0CEBD8D2E7AC}"/>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329151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074F29-DCFB-4890-B077-467CC643A3A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DCE0DB77-8DA9-47EC-B4CC-BB11A7B36217}"/>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E07D25E-839D-4554-8795-4A10C540A4AA}"/>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5" name="頁尾版面配置區 4">
            <a:extLst>
              <a:ext uri="{FF2B5EF4-FFF2-40B4-BE49-F238E27FC236}">
                <a16:creationId xmlns:a16="http://schemas.microsoft.com/office/drawing/2014/main" id="{80EB2CBB-6DD8-4EAA-82E1-132E42B0A3D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C09C80C-200C-4189-8390-11CA02206727}"/>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204358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86F2428-FA5B-4AAC-B65C-FFEA54814434}"/>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122FE267-E081-4241-B393-5FAEB2BC5555}"/>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CCD3EF0-5823-4405-B15B-272350220FD4}"/>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5" name="頁尾版面配置區 4">
            <a:extLst>
              <a:ext uri="{FF2B5EF4-FFF2-40B4-BE49-F238E27FC236}">
                <a16:creationId xmlns:a16="http://schemas.microsoft.com/office/drawing/2014/main" id="{D2EAF7C6-1C90-4558-B898-7F4451A233D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9A80DE6-6E70-4BC0-9101-4A9457B13BD5}"/>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233887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7FE2EF-0BBF-4D35-B0FD-3F218925E3E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8B0265E-F88D-49F5-916D-16D6F9563C32}"/>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D88D1CC-1311-4AD6-B14E-FBCD59F7CDD5}"/>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5" name="頁尾版面配置區 4">
            <a:extLst>
              <a:ext uri="{FF2B5EF4-FFF2-40B4-BE49-F238E27FC236}">
                <a16:creationId xmlns:a16="http://schemas.microsoft.com/office/drawing/2014/main" id="{4AA8CDBE-052D-4CA8-A521-C6105593065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3DB1D06-7239-47AC-9E2F-092D739A26FC}"/>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235021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BCBCE34-AD2C-4EF4-9D1E-981BE1E4C841}"/>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9232D9B1-0660-41D7-B9D3-06518B656C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ABA1D00A-C299-4C00-8E41-B53F65377D0C}"/>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5" name="頁尾版面配置區 4">
            <a:extLst>
              <a:ext uri="{FF2B5EF4-FFF2-40B4-BE49-F238E27FC236}">
                <a16:creationId xmlns:a16="http://schemas.microsoft.com/office/drawing/2014/main" id="{80ABFB83-36A2-4358-81D9-79BFC246CF3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462BE3C-5DB8-4FDF-8352-CE3EBE085156}"/>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190515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563B98-A905-4AA8-9465-4B410D43E128}"/>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62678F2-183B-498E-A2D7-FA036D49AA61}"/>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4432121F-4AB9-4450-A2B2-6864D883C902}"/>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5C861D28-5153-4F04-B439-043485F2EC26}"/>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6" name="頁尾版面配置區 5">
            <a:extLst>
              <a:ext uri="{FF2B5EF4-FFF2-40B4-BE49-F238E27FC236}">
                <a16:creationId xmlns:a16="http://schemas.microsoft.com/office/drawing/2014/main" id="{751177E4-B8E5-429E-AC99-6438782D11A5}"/>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70B725E-CB5F-4966-BB8A-B481FEECC5F0}"/>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21840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0BE75E9-106B-4712-928D-5C95344E5731}"/>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EE182F47-1274-4669-BA26-B05D23557C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EEBA7E8A-B843-4198-95A6-72CE903AD084}"/>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352418C-79EC-4BCA-9C1A-C44004EF5F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27F9E5DA-6C1A-4D01-A0ED-20B7A3AF0A20}"/>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C87E78E8-E594-4885-A639-D4EEC87C7D58}"/>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8" name="頁尾版面配置區 7">
            <a:extLst>
              <a:ext uri="{FF2B5EF4-FFF2-40B4-BE49-F238E27FC236}">
                <a16:creationId xmlns:a16="http://schemas.microsoft.com/office/drawing/2014/main" id="{30EBAFA4-6E2B-47FF-8BC8-10124894C378}"/>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F2E664A5-8343-41CA-9BD0-0762932F7B91}"/>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241690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3739E36-64FC-48A6-A4D3-678DE7EF9ECF}"/>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F27083F3-281F-4167-9156-18A40AC2A2E8}"/>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4" name="頁尾版面配置區 3">
            <a:extLst>
              <a:ext uri="{FF2B5EF4-FFF2-40B4-BE49-F238E27FC236}">
                <a16:creationId xmlns:a16="http://schemas.microsoft.com/office/drawing/2014/main" id="{64D71013-B3BB-4C3A-97C2-655E766C5399}"/>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7DB865C5-224E-4D18-9119-064619C3A54D}"/>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3285063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C5BE46C-48D9-4DBA-99E9-C557C0822B21}"/>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3" name="頁尾版面配置區 2">
            <a:extLst>
              <a:ext uri="{FF2B5EF4-FFF2-40B4-BE49-F238E27FC236}">
                <a16:creationId xmlns:a16="http://schemas.microsoft.com/office/drawing/2014/main" id="{260EBB75-9A13-45FD-ACF6-02326C9D6610}"/>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95E779E3-BB90-4F2D-8FFF-CBF421780C9F}"/>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4205211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2945674-5CA0-4ADE-A542-FCF317A85A11}"/>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6ED62519-D3A9-4925-8311-DFA2D2C84E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C6C33398-FF37-4428-A953-E2DEEB2985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8D187157-4A0F-4175-A428-3B8F6733910A}"/>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6" name="頁尾版面配置區 5">
            <a:extLst>
              <a:ext uri="{FF2B5EF4-FFF2-40B4-BE49-F238E27FC236}">
                <a16:creationId xmlns:a16="http://schemas.microsoft.com/office/drawing/2014/main" id="{51FEC3F2-3570-45ED-B0AA-A519E6B1D756}"/>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B076AFC-E246-45F0-9376-1C825592B389}"/>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4267637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E289451-1230-46B3-AA7C-C0B6341A940C}"/>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8DFDB8E0-073D-4D94-A2E7-F2151ED706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EA8E1588-A598-44E6-9F8D-956EA36B0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3A78B4B-B032-44AC-AE6B-E57F6222DDD6}"/>
              </a:ext>
            </a:extLst>
          </p:cNvPr>
          <p:cNvSpPr>
            <a:spLocks noGrp="1"/>
          </p:cNvSpPr>
          <p:nvPr>
            <p:ph type="dt" sz="half" idx="10"/>
          </p:nvPr>
        </p:nvSpPr>
        <p:spPr/>
        <p:txBody>
          <a:bodyPr/>
          <a:lstStyle/>
          <a:p>
            <a:fld id="{F47F0561-29A1-40BD-8B2F-7BC5A4A8517D}" type="datetimeFigureOut">
              <a:rPr lang="zh-TW" altLang="en-US" smtClean="0"/>
              <a:pPr/>
              <a:t>2021/6/3</a:t>
            </a:fld>
            <a:endParaRPr lang="zh-TW" altLang="en-US"/>
          </a:p>
        </p:txBody>
      </p:sp>
      <p:sp>
        <p:nvSpPr>
          <p:cNvPr id="6" name="頁尾版面配置區 5">
            <a:extLst>
              <a:ext uri="{FF2B5EF4-FFF2-40B4-BE49-F238E27FC236}">
                <a16:creationId xmlns:a16="http://schemas.microsoft.com/office/drawing/2014/main" id="{B33C9DCE-DA2A-4E32-92A5-E94E03FF2CB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73FEFAF-A0AA-41C9-9DB0-790278744251}"/>
              </a:ext>
            </a:extLst>
          </p:cNvPr>
          <p:cNvSpPr>
            <a:spLocks noGrp="1"/>
          </p:cNvSpPr>
          <p:nvPr>
            <p:ph type="sldNum" sz="quarter" idx="12"/>
          </p:nvPr>
        </p:nvSpPr>
        <p:spPr/>
        <p:txBody>
          <a:body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1426817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4A6CF65-A53E-4AF9-BA9B-1A99A4F971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96D6BDB-11C6-4670-9B85-4DD40B659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25C4508-E2FB-4D4F-8C3A-A40191D3E7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F0561-29A1-40BD-8B2F-7BC5A4A8517D}" type="datetimeFigureOut">
              <a:rPr lang="zh-TW" altLang="en-US" smtClean="0"/>
              <a:pPr/>
              <a:t>2021/6/3</a:t>
            </a:fld>
            <a:endParaRPr lang="zh-TW" altLang="en-US"/>
          </a:p>
        </p:txBody>
      </p:sp>
      <p:sp>
        <p:nvSpPr>
          <p:cNvPr id="5" name="頁尾版面配置區 4">
            <a:extLst>
              <a:ext uri="{FF2B5EF4-FFF2-40B4-BE49-F238E27FC236}">
                <a16:creationId xmlns:a16="http://schemas.microsoft.com/office/drawing/2014/main" id="{5355EE85-4549-4B8D-85A8-564B174DD1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E719C0B0-C085-49A4-864C-5D87AD938F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1517D9-0E50-47C9-AEB0-2A8F3FD168E2}" type="slidenum">
              <a:rPr lang="zh-TW" altLang="en-US" smtClean="0"/>
              <a:pPr/>
              <a:t>‹#›</a:t>
            </a:fld>
            <a:endParaRPr lang="zh-TW" altLang="en-US"/>
          </a:p>
        </p:txBody>
      </p:sp>
    </p:spTree>
    <p:extLst>
      <p:ext uri="{BB962C8B-B14F-4D97-AF65-F5344CB8AC3E}">
        <p14:creationId xmlns:p14="http://schemas.microsoft.com/office/powerpoint/2010/main" val="2552216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orms.gle/4xK46C865fQXPudn9" TargetMode="External"/><Relationship Id="rId2" Type="http://schemas.openxmlformats.org/officeDocument/2006/relationships/hyperlink" Target="http://www2.tn.edu.tw/hlearning/Course0603B.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drive/folders/1MQEp-6Gw66oryWFhq-E3ixe3I3oIojtK?usp=sharing" TargetMode="External"/><Relationship Id="rId2" Type="http://schemas.openxmlformats.org/officeDocument/2006/relationships/hyperlink" Target="https://meet.google.com/feu-hwhe-jx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WSzS0-fmhQ" TargetMode="External"/><Relationship Id="rId2" Type="http://schemas.openxmlformats.org/officeDocument/2006/relationships/hyperlink" Target="https://www.ltps.tn.edu.tw/modules/tad_web/index.php?WebID=39" TargetMode="External"/><Relationship Id="rId1" Type="http://schemas.openxmlformats.org/officeDocument/2006/relationships/slideLayout" Target="../slideLayouts/slideLayout1.xml"/><Relationship Id="rId4" Type="http://schemas.openxmlformats.org/officeDocument/2006/relationships/hyperlink" Target="https://meet.google.com/rha-kikx-hj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file:///C:\Users\Administrator\Downloads\&#231;&#183;&#154;&#228;&#184;&#138;&#232;&#135;&#170;&#229;&#173;&#184;&#232;&#179;&#135;&#230;&#186;&#144;.pdf" TargetMode="External"/><Relationship Id="rId2" Type="http://schemas.openxmlformats.org/officeDocument/2006/relationships/hyperlink" Target="http://www2.tn.edu.tw/hlearning/Course0603B.html" TargetMode="External"/><Relationship Id="rId1" Type="http://schemas.openxmlformats.org/officeDocument/2006/relationships/slideLayout" Target="../slideLayouts/slideLayout2.xml"/><Relationship Id="rId4" Type="http://schemas.openxmlformats.org/officeDocument/2006/relationships/hyperlink" Target="https://video.cloud.edu.tw/vide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orms.gle/4xK46C865fQXPudn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868DFD-2F83-49AB-93AB-DB0C36F50CB8}"/>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5A6BE25E-97E8-4023-B40D-84B1EC456C18}"/>
              </a:ext>
            </a:extLst>
          </p:cNvPr>
          <p:cNvSpPr>
            <a:spLocks noGrp="1"/>
          </p:cNvSpPr>
          <p:nvPr>
            <p:ph idx="1"/>
          </p:nvPr>
        </p:nvSpPr>
        <p:spPr>
          <a:xfrm>
            <a:off x="941895" y="1253330"/>
            <a:ext cx="10515600" cy="5239545"/>
          </a:xfrm>
        </p:spPr>
        <p:txBody>
          <a:bodyPr>
            <a:normAutofit/>
          </a:bodyPr>
          <a:lstStyle/>
          <a:p>
            <a:pPr marL="0" indent="0">
              <a:buNone/>
            </a:pPr>
            <a:r>
              <a:rPr lang="en-US" altLang="zh-TW" sz="10000" b="1" dirty="0">
                <a:latin typeface="標楷體" panose="03000509000000000000" pitchFamily="65" charset="-120"/>
                <a:ea typeface="標楷體" panose="03000509000000000000" pitchFamily="65" charset="-120"/>
              </a:rPr>
              <a:t>0603</a:t>
            </a:r>
          </a:p>
          <a:p>
            <a:pPr marL="0" indent="0">
              <a:buNone/>
            </a:pPr>
            <a:r>
              <a:rPr lang="zh-TW" altLang="en-US" sz="10000" b="1" dirty="0">
                <a:latin typeface="標楷體" panose="03000509000000000000" pitchFamily="65" charset="-120"/>
                <a:ea typeface="標楷體" panose="03000509000000000000" pitchFamily="65" charset="-120"/>
              </a:rPr>
              <a:t>六丁導師叮嚀</a:t>
            </a:r>
            <a:endParaRPr lang="en-US" altLang="zh-TW" sz="10000" b="1" dirty="0">
              <a:latin typeface="標楷體" panose="03000509000000000000" pitchFamily="65" charset="-120"/>
              <a:ea typeface="標楷體" panose="03000509000000000000" pitchFamily="65" charset="-120"/>
            </a:endParaRPr>
          </a:p>
          <a:p>
            <a:pPr marL="0" indent="0">
              <a:buNone/>
            </a:pPr>
            <a:endParaRPr lang="en-US" altLang="zh-TW" sz="100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70728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1DD19E-9A93-49E7-85AD-564C51D7E00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5DA8DDF-B5B1-4532-A1D1-62ABD25C2176}"/>
              </a:ext>
            </a:extLst>
          </p:cNvPr>
          <p:cNvSpPr>
            <a:spLocks noGrp="1"/>
          </p:cNvSpPr>
          <p:nvPr>
            <p:ph idx="1"/>
          </p:nvPr>
        </p:nvSpPr>
        <p:spPr/>
        <p:txBody>
          <a:bodyPr/>
          <a:lstStyle/>
          <a:p>
            <a:endParaRPr lang="zh-TW" altLang="en-US"/>
          </a:p>
        </p:txBody>
      </p:sp>
    </p:spTree>
    <p:extLst>
      <p:ext uri="{BB962C8B-B14F-4D97-AF65-F5344CB8AC3E}">
        <p14:creationId xmlns:p14="http://schemas.microsoft.com/office/powerpoint/2010/main" val="2015167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803F7A-3D9E-40F7-ACF4-F430C06F5787}"/>
              </a:ext>
            </a:extLst>
          </p:cNvPr>
          <p:cNvSpPr>
            <a:spLocks noGrp="1"/>
          </p:cNvSpPr>
          <p:nvPr>
            <p:ph type="title"/>
          </p:nvPr>
        </p:nvSpPr>
        <p:spPr>
          <a:xfrm>
            <a:off x="901699" y="35187"/>
            <a:ext cx="10515600" cy="1048895"/>
          </a:xfrm>
        </p:spPr>
        <p:txBody>
          <a:bodyPr>
            <a:normAutofit/>
          </a:bodyPr>
          <a:lstStyle/>
          <a:p>
            <a:r>
              <a:rPr lang="en-US" altLang="zh-TW" sz="6600" b="1" dirty="0">
                <a:latin typeface="標楷體" panose="03000509000000000000" pitchFamily="65" charset="-120"/>
                <a:ea typeface="標楷體" panose="03000509000000000000" pitchFamily="65" charset="-120"/>
              </a:rPr>
              <a:t>0603</a:t>
            </a:r>
            <a:r>
              <a:rPr lang="zh-TW" altLang="en-US" sz="6600" b="1" dirty="0">
                <a:latin typeface="標楷體" panose="03000509000000000000" pitchFamily="65" charset="-120"/>
                <a:ea typeface="標楷體" panose="03000509000000000000" pitchFamily="65" charset="-120"/>
              </a:rPr>
              <a:t>自學任務</a:t>
            </a:r>
          </a:p>
        </p:txBody>
      </p:sp>
      <p:sp>
        <p:nvSpPr>
          <p:cNvPr id="3" name="內容版面配置區 2">
            <a:extLst>
              <a:ext uri="{FF2B5EF4-FFF2-40B4-BE49-F238E27FC236}">
                <a16:creationId xmlns:a16="http://schemas.microsoft.com/office/drawing/2014/main" id="{6DD243C2-8DD1-4A11-B6DF-AF098A24B5EB}"/>
              </a:ext>
            </a:extLst>
          </p:cNvPr>
          <p:cNvSpPr>
            <a:spLocks noGrp="1"/>
          </p:cNvSpPr>
          <p:nvPr>
            <p:ph idx="1"/>
          </p:nvPr>
        </p:nvSpPr>
        <p:spPr>
          <a:xfrm>
            <a:off x="75414" y="1159497"/>
            <a:ext cx="11698663" cy="5663316"/>
          </a:xfrm>
        </p:spPr>
        <p:txBody>
          <a:bodyPr>
            <a:normAutofit fontScale="92500" lnSpcReduction="20000"/>
          </a:bodyPr>
          <a:lstStyle/>
          <a:p>
            <a:r>
              <a:rPr lang="zh-TW" altLang="en-US" dirty="0">
                <a:latin typeface="標楷體" panose="03000509000000000000" pitchFamily="65" charset="-120"/>
                <a:ea typeface="標楷體" panose="03000509000000000000" pitchFamily="65" charset="-120"/>
              </a:rPr>
              <a:t>早自修：複習數學</a:t>
            </a:r>
            <a:endParaRPr lang="en-US" altLang="zh-TW" dirty="0">
              <a:solidFill>
                <a:srgbClr val="7030A0"/>
              </a:solidFill>
              <a:latin typeface="標楷體" panose="03000509000000000000" pitchFamily="65" charset="-120"/>
              <a:ea typeface="標楷體" panose="03000509000000000000" pitchFamily="65" charset="-120"/>
            </a:endParaRPr>
          </a:p>
          <a:p>
            <a:r>
              <a:rPr lang="zh-TW" altLang="en-US" dirty="0">
                <a:solidFill>
                  <a:srgbClr val="7030A0"/>
                </a:solidFill>
                <a:latin typeface="標楷體" panose="03000509000000000000" pitchFamily="65" charset="-120"/>
                <a:ea typeface="標楷體" panose="03000509000000000000" pitchFamily="65" charset="-120"/>
              </a:rPr>
              <a:t>國語課</a:t>
            </a:r>
            <a:r>
              <a:rPr lang="zh-TW" altLang="en-US" dirty="0">
                <a:solidFill>
                  <a:srgbClr val="7030A0"/>
                </a:solidFill>
                <a:latin typeface="標楷體" panose="03000509000000000000" pitchFamily="65" charset="-120"/>
                <a:ea typeface="標楷體" panose="03000509000000000000" pitchFamily="65" charset="-120"/>
                <a:sym typeface="Wingdings" panose="05000000000000000000" pitchFamily="2" charset="2"/>
              </a:rPr>
              <a:t>：討論修辭。</a:t>
            </a:r>
            <a:endParaRPr lang="en-US" altLang="zh-TW" dirty="0">
              <a:solidFill>
                <a:srgbClr val="7030A0"/>
              </a:solidFill>
              <a:latin typeface="標楷體" panose="03000509000000000000" pitchFamily="65" charset="-120"/>
              <a:ea typeface="標楷體" panose="03000509000000000000" pitchFamily="65" charset="-120"/>
              <a:sym typeface="Wingdings" panose="05000000000000000000" pitchFamily="2" charset="2"/>
            </a:endParaRPr>
          </a:p>
          <a:p>
            <a:pPr marL="0" indent="0">
              <a:buNone/>
            </a:pPr>
            <a:r>
              <a:rPr lang="zh-TW" altLang="en-US" dirty="0">
                <a:solidFill>
                  <a:srgbClr val="7030A0"/>
                </a:solidFill>
                <a:latin typeface="標楷體" panose="03000509000000000000" pitchFamily="65" charset="-120"/>
                <a:ea typeface="標楷體" panose="03000509000000000000" pitchFamily="65" charset="-120"/>
              </a:rPr>
              <a:t> 觀看線上直播</a:t>
            </a:r>
            <a:endParaRPr lang="en-US" altLang="zh-TW" dirty="0">
              <a:solidFill>
                <a:srgbClr val="7030A0"/>
              </a:solidFill>
              <a:latin typeface="標楷體" panose="03000509000000000000" pitchFamily="65" charset="-120"/>
              <a:ea typeface="標楷體" panose="03000509000000000000" pitchFamily="65" charset="-120"/>
            </a:endParaRPr>
          </a:p>
          <a:p>
            <a:pPr marL="0" indent="0">
              <a:buNone/>
            </a:pPr>
            <a:r>
              <a:rPr lang="en-US" altLang="zh-TW" dirty="0">
                <a:solidFill>
                  <a:srgbClr val="7030A0"/>
                </a:solidFill>
                <a:latin typeface="標楷體" panose="03000509000000000000" pitchFamily="65" charset="-120"/>
                <a:ea typeface="標楷體" panose="03000509000000000000" pitchFamily="65" charset="-120"/>
                <a:hlinkClick r:id="rId2"/>
              </a:rPr>
              <a:t>http://</a:t>
            </a:r>
            <a:r>
              <a:rPr lang="en-US" altLang="zh-TW" dirty="0" err="1">
                <a:solidFill>
                  <a:srgbClr val="7030A0"/>
                </a:solidFill>
                <a:latin typeface="標楷體" panose="03000509000000000000" pitchFamily="65" charset="-120"/>
                <a:ea typeface="標楷體" panose="03000509000000000000" pitchFamily="65" charset="-120"/>
                <a:hlinkClick r:id="rId2"/>
              </a:rPr>
              <a:t>www2.tn.edu.tw</a:t>
            </a:r>
            <a:r>
              <a:rPr lang="en-US" altLang="zh-TW" dirty="0">
                <a:solidFill>
                  <a:srgbClr val="7030A0"/>
                </a:solidFill>
                <a:latin typeface="標楷體" panose="03000509000000000000" pitchFamily="65" charset="-120"/>
                <a:ea typeface="標楷體" panose="03000509000000000000" pitchFamily="65" charset="-120"/>
                <a:hlinkClick r:id="rId2"/>
              </a:rPr>
              <a:t>/</a:t>
            </a:r>
            <a:r>
              <a:rPr lang="en-US" altLang="zh-TW" dirty="0" err="1">
                <a:solidFill>
                  <a:srgbClr val="7030A0"/>
                </a:solidFill>
                <a:latin typeface="標楷體" panose="03000509000000000000" pitchFamily="65" charset="-120"/>
                <a:ea typeface="標楷體" panose="03000509000000000000" pitchFamily="65" charset="-120"/>
                <a:hlinkClick r:id="rId2"/>
              </a:rPr>
              <a:t>hlearning</a:t>
            </a:r>
            <a:r>
              <a:rPr lang="en-US" altLang="zh-TW" dirty="0">
                <a:solidFill>
                  <a:srgbClr val="7030A0"/>
                </a:solidFill>
                <a:latin typeface="標楷體" panose="03000509000000000000" pitchFamily="65" charset="-120"/>
                <a:ea typeface="標楷體" panose="03000509000000000000" pitchFamily="65" charset="-120"/>
                <a:hlinkClick r:id="rId2"/>
              </a:rPr>
              <a:t>/</a:t>
            </a:r>
            <a:r>
              <a:rPr lang="en-US" altLang="zh-TW" dirty="0" err="1">
                <a:solidFill>
                  <a:srgbClr val="7030A0"/>
                </a:solidFill>
                <a:latin typeface="標楷體" panose="03000509000000000000" pitchFamily="65" charset="-120"/>
                <a:ea typeface="標楷體" panose="03000509000000000000" pitchFamily="65" charset="-120"/>
                <a:hlinkClick r:id="rId2"/>
              </a:rPr>
              <a:t>Course0603B.html</a:t>
            </a:r>
            <a:endParaRPr lang="en-US" altLang="zh-TW" dirty="0">
              <a:solidFill>
                <a:srgbClr val="7030A0"/>
              </a:solidFill>
              <a:latin typeface="標楷體" panose="03000509000000000000" pitchFamily="65" charset="-120"/>
              <a:ea typeface="標楷體" panose="03000509000000000000" pitchFamily="65" charset="-120"/>
            </a:endParaRPr>
          </a:p>
          <a:p>
            <a:pPr marL="0" indent="0">
              <a:buNone/>
            </a:pPr>
            <a:r>
              <a:rPr lang="en-US" altLang="zh-TW" dirty="0">
                <a:solidFill>
                  <a:schemeClr val="accent2">
                    <a:lumMod val="50000"/>
                  </a:schemeClr>
                </a:solidFill>
                <a:latin typeface="標楷體" panose="03000509000000000000" pitchFamily="65" charset="-120"/>
                <a:ea typeface="標楷體" panose="03000509000000000000" pitchFamily="65" charset="-120"/>
              </a:rPr>
              <a:t>‧</a:t>
            </a:r>
            <a:r>
              <a:rPr lang="zh-TW" altLang="en-US" dirty="0">
                <a:solidFill>
                  <a:schemeClr val="accent2">
                    <a:lumMod val="50000"/>
                  </a:schemeClr>
                </a:solidFill>
                <a:latin typeface="標楷體" panose="03000509000000000000" pitchFamily="65" charset="-120"/>
                <a:ea typeface="標楷體" panose="03000509000000000000" pitchFamily="65" charset="-120"/>
              </a:rPr>
              <a:t>數學：完成數習</a:t>
            </a:r>
            <a:r>
              <a:rPr lang="en-US" altLang="zh-TW" dirty="0" err="1">
                <a:solidFill>
                  <a:schemeClr val="accent2">
                    <a:lumMod val="50000"/>
                  </a:schemeClr>
                </a:solidFill>
                <a:latin typeface="標楷體" panose="03000509000000000000" pitchFamily="65" charset="-120"/>
                <a:ea typeface="標楷體" panose="03000509000000000000" pitchFamily="65" charset="-120"/>
              </a:rPr>
              <a:t>p.86</a:t>
            </a:r>
            <a:r>
              <a:rPr lang="zh-TW" altLang="en-US" dirty="0">
                <a:solidFill>
                  <a:schemeClr val="accent2">
                    <a:lumMod val="50000"/>
                  </a:schemeClr>
                </a:solidFill>
                <a:latin typeface="標楷體" panose="03000509000000000000" pitchFamily="65" charset="-120"/>
                <a:ea typeface="標楷體" panose="03000509000000000000" pitchFamily="65" charset="-120"/>
              </a:rPr>
              <a:t>，重點提示 </a:t>
            </a:r>
            <a:r>
              <a:rPr lang="en-US" altLang="zh-TW" dirty="0" err="1">
                <a:solidFill>
                  <a:schemeClr val="accent2">
                    <a:lumMod val="50000"/>
                  </a:schemeClr>
                </a:solidFill>
                <a:latin typeface="標楷體" panose="03000509000000000000" pitchFamily="65" charset="-120"/>
                <a:ea typeface="標楷體" panose="03000509000000000000" pitchFamily="65" charset="-120"/>
              </a:rPr>
              <a:t>p.83</a:t>
            </a:r>
            <a:endParaRPr lang="en-US" altLang="zh-TW" dirty="0">
              <a:solidFill>
                <a:schemeClr val="accent2">
                  <a:lumMod val="50000"/>
                </a:schemeClr>
              </a:solidFill>
              <a:latin typeface="標楷體" panose="03000509000000000000" pitchFamily="65" charset="-120"/>
              <a:ea typeface="標楷體" panose="03000509000000000000" pitchFamily="65" charset="-120"/>
            </a:endParaRPr>
          </a:p>
          <a:p>
            <a:pPr marL="0" indent="0">
              <a:buNone/>
            </a:pPr>
            <a:r>
              <a:rPr lang="zh-TW" altLang="en-US" dirty="0">
                <a:solidFill>
                  <a:schemeClr val="accent2">
                    <a:lumMod val="50000"/>
                  </a:schemeClr>
                </a:solidFill>
                <a:latin typeface="標楷體" panose="03000509000000000000" pitchFamily="65" charset="-120"/>
                <a:ea typeface="標楷體" panose="03000509000000000000" pitchFamily="65" charset="-120"/>
              </a:rPr>
              <a:t>觀看線上直播複習數學單元課程內容</a:t>
            </a:r>
            <a:r>
              <a:rPr lang="en-US" altLang="zh-TW" dirty="0">
                <a:solidFill>
                  <a:schemeClr val="accent2">
                    <a:lumMod val="50000"/>
                  </a:schemeClr>
                </a:solidFill>
                <a:latin typeface="標楷體" panose="03000509000000000000" pitchFamily="65" charset="-120"/>
                <a:ea typeface="標楷體" panose="03000509000000000000" pitchFamily="65" charset="-120"/>
              </a:rPr>
              <a:t>(</a:t>
            </a:r>
            <a:r>
              <a:rPr lang="zh-TW" altLang="en-US" dirty="0">
                <a:solidFill>
                  <a:schemeClr val="accent2">
                    <a:lumMod val="50000"/>
                  </a:schemeClr>
                </a:solidFill>
                <a:latin typeface="標楷體" panose="03000509000000000000" pitchFamily="65" charset="-120"/>
                <a:ea typeface="標楷體" panose="03000509000000000000" pitchFamily="65" charset="-120"/>
              </a:rPr>
              <a:t>比和比值</a:t>
            </a:r>
            <a:r>
              <a:rPr lang="en-US" altLang="zh-TW" dirty="0">
                <a:solidFill>
                  <a:schemeClr val="accent2">
                    <a:lumMod val="50000"/>
                  </a:schemeClr>
                </a:solidFill>
                <a:latin typeface="標楷體" panose="03000509000000000000" pitchFamily="65" charset="-120"/>
                <a:ea typeface="標楷體" panose="03000509000000000000" pitchFamily="65" charset="-120"/>
              </a:rPr>
              <a:t>)</a:t>
            </a:r>
            <a:r>
              <a:rPr lang="en-US" altLang="zh-TW" dirty="0">
                <a:latin typeface="標楷體" panose="03000509000000000000" pitchFamily="65" charset="-120"/>
                <a:ea typeface="標楷體" panose="03000509000000000000" pitchFamily="65" charset="-120"/>
                <a:hlinkClick r:id="rId2"/>
              </a:rPr>
              <a:t>http://</a:t>
            </a:r>
            <a:r>
              <a:rPr lang="en-US" altLang="zh-TW" dirty="0" err="1">
                <a:latin typeface="標楷體" panose="03000509000000000000" pitchFamily="65" charset="-120"/>
                <a:ea typeface="標楷體" panose="03000509000000000000" pitchFamily="65" charset="-120"/>
                <a:hlinkClick r:id="rId2"/>
              </a:rPr>
              <a:t>www2.tn.edu.tw</a:t>
            </a:r>
            <a:r>
              <a:rPr lang="en-US" altLang="zh-TW" dirty="0">
                <a:latin typeface="標楷體" panose="03000509000000000000" pitchFamily="65" charset="-120"/>
                <a:ea typeface="標楷體" panose="03000509000000000000" pitchFamily="65" charset="-120"/>
                <a:hlinkClick r:id="rId2"/>
              </a:rPr>
              <a:t>/</a:t>
            </a:r>
            <a:r>
              <a:rPr lang="en-US" altLang="zh-TW" dirty="0" err="1">
                <a:latin typeface="標楷體" panose="03000509000000000000" pitchFamily="65" charset="-120"/>
                <a:ea typeface="標楷體" panose="03000509000000000000" pitchFamily="65" charset="-120"/>
                <a:hlinkClick r:id="rId2"/>
              </a:rPr>
              <a:t>hlearning</a:t>
            </a:r>
            <a:r>
              <a:rPr lang="en-US" altLang="zh-TW" dirty="0">
                <a:latin typeface="標楷體" panose="03000509000000000000" pitchFamily="65" charset="-120"/>
                <a:ea typeface="標楷體" panose="03000509000000000000" pitchFamily="65" charset="-120"/>
                <a:hlinkClick r:id="rId2"/>
              </a:rPr>
              <a:t>/</a:t>
            </a:r>
            <a:r>
              <a:rPr lang="en-US" altLang="zh-TW" dirty="0" err="1">
                <a:latin typeface="標楷體" panose="03000509000000000000" pitchFamily="65" charset="-120"/>
                <a:ea typeface="標楷體" panose="03000509000000000000" pitchFamily="65" charset="-120"/>
                <a:hlinkClick r:id="rId2"/>
              </a:rPr>
              <a:t>Course0603B.html</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數學測驗時間</a:t>
            </a:r>
            <a:r>
              <a:rPr lang="en-US" altLang="zh-TW" dirty="0">
                <a:latin typeface="標楷體" panose="03000509000000000000" pitchFamily="65" charset="-120"/>
                <a:ea typeface="標楷體" panose="03000509000000000000" pitchFamily="65" charset="-120"/>
              </a:rPr>
              <a:t>10:20~11:20</a:t>
            </a:r>
            <a:r>
              <a:rPr lang="zh-TW" altLang="en-US" dirty="0">
                <a:latin typeface="標楷體" panose="03000509000000000000" pitchFamily="65" charset="-120"/>
                <a:ea typeface="標楷體" panose="03000509000000000000" pitchFamily="65" charset="-120"/>
              </a:rPr>
              <a:t>，不可遲交</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請先準備好紙和筆，以利計算</a:t>
            </a:r>
            <a:r>
              <a:rPr lang="en-US" altLang="zh-TW" dirty="0">
                <a:latin typeface="標楷體" panose="03000509000000000000" pitchFamily="65" charset="-120"/>
                <a:ea typeface="標楷體" panose="03000509000000000000" pitchFamily="65" charset="-120"/>
              </a:rPr>
              <a:t>)</a:t>
            </a:r>
          </a:p>
          <a:p>
            <a:pPr marL="0" indent="0">
              <a:buNone/>
            </a:pPr>
            <a:r>
              <a:rPr lang="zh-TW" altLang="en-US" dirty="0">
                <a:latin typeface="標楷體" panose="03000509000000000000" pitchFamily="65" charset="-120"/>
                <a:ea typeface="標楷體" panose="03000509000000000000" pitchFamily="65" charset="-120"/>
              </a:rPr>
              <a:t>提醒：題目看清楚，是否填單位會影響電腦判讀成績</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測驗連結會在</a:t>
            </a:r>
            <a:r>
              <a:rPr lang="en-US" altLang="zh-TW" dirty="0">
                <a:latin typeface="標楷體" panose="03000509000000000000" pitchFamily="65" charset="-120"/>
                <a:ea typeface="標楷體" panose="03000509000000000000" pitchFamily="65" charset="-120"/>
              </a:rPr>
              <a:t>10:20</a:t>
            </a:r>
            <a:r>
              <a:rPr lang="zh-TW" altLang="en-US" dirty="0">
                <a:latin typeface="標楷體" panose="03000509000000000000" pitchFamily="65" charset="-120"/>
                <a:ea typeface="標楷體" panose="03000509000000000000" pitchFamily="65" charset="-120"/>
              </a:rPr>
              <a:t>公布校網班級聯絡簿及</a:t>
            </a:r>
            <a:r>
              <a:rPr lang="en-US" altLang="zh-TW" dirty="0">
                <a:latin typeface="標楷體" panose="03000509000000000000" pitchFamily="65" charset="-120"/>
                <a:ea typeface="標楷體" panose="03000509000000000000" pitchFamily="65" charset="-120"/>
              </a:rPr>
              <a:t>Line</a:t>
            </a:r>
            <a:r>
              <a:rPr lang="zh-TW" altLang="en-US" dirty="0">
                <a:latin typeface="標楷體" panose="03000509000000000000" pitchFamily="65" charset="-120"/>
                <a:ea typeface="標楷體" panose="03000509000000000000" pitchFamily="65" charset="-120"/>
              </a:rPr>
              <a:t>班群</a:t>
            </a:r>
            <a:endParaRPr lang="en-US" altLang="zh-TW" dirty="0">
              <a:latin typeface="標楷體" panose="03000509000000000000" pitchFamily="65" charset="-120"/>
              <a:ea typeface="標楷體" panose="03000509000000000000" pitchFamily="65" charset="-120"/>
            </a:endParaRPr>
          </a:p>
          <a:p>
            <a:pPr marL="0" indent="0">
              <a:buNone/>
            </a:pPr>
            <a:r>
              <a:rPr lang="en-US" altLang="zh-TW" dirty="0">
                <a:solidFill>
                  <a:srgbClr val="002060"/>
                </a:solidFill>
                <a:latin typeface="標楷體" panose="03000509000000000000" pitchFamily="65" charset="-120"/>
                <a:ea typeface="標楷體" panose="03000509000000000000" pitchFamily="65" charset="-120"/>
              </a:rPr>
              <a:t>‧</a:t>
            </a:r>
            <a:r>
              <a:rPr lang="zh-TW" altLang="en-US" dirty="0">
                <a:solidFill>
                  <a:srgbClr val="002060"/>
                </a:solidFill>
                <a:latin typeface="標楷體" panose="03000509000000000000" pitchFamily="65" charset="-120"/>
                <a:ea typeface="標楷體" panose="03000509000000000000" pitchFamily="65" charset="-120"/>
              </a:rPr>
              <a:t>綜合：請寫下給六丁女同學的畢業留言</a:t>
            </a:r>
            <a:r>
              <a:rPr lang="en-US" altLang="zh-TW" dirty="0">
                <a:solidFill>
                  <a:srgbClr val="002060"/>
                </a:solidFill>
                <a:latin typeface="標楷體" panose="03000509000000000000" pitchFamily="65" charset="-120"/>
                <a:ea typeface="標楷體" panose="03000509000000000000" pitchFamily="65" charset="-120"/>
              </a:rPr>
              <a:t>(</a:t>
            </a:r>
            <a:r>
              <a:rPr lang="zh-TW" altLang="en-US" dirty="0">
                <a:solidFill>
                  <a:srgbClr val="002060"/>
                </a:solidFill>
                <a:latin typeface="標楷體" panose="03000509000000000000" pitchFamily="65" charset="-120"/>
                <a:ea typeface="標楷體" panose="03000509000000000000" pitchFamily="65" charset="-120"/>
              </a:rPr>
              <a:t>要給每一位同學，三句話以上，多祝福、感謝、鼓勵，禁止出現人身攻擊或負面批評的言論</a:t>
            </a:r>
            <a:r>
              <a:rPr lang="en-US" altLang="zh-TW" dirty="0">
                <a:solidFill>
                  <a:srgbClr val="002060"/>
                </a:solidFill>
                <a:latin typeface="標楷體" panose="03000509000000000000" pitchFamily="65" charset="-120"/>
                <a:ea typeface="標楷體" panose="03000509000000000000" pitchFamily="65" charset="-120"/>
              </a:rPr>
              <a:t>)</a:t>
            </a:r>
          </a:p>
          <a:p>
            <a:pPr marL="0" indent="0">
              <a:buNone/>
            </a:pPr>
            <a:r>
              <a:rPr lang="en-US" altLang="zh-TW" dirty="0">
                <a:solidFill>
                  <a:srgbClr val="002060"/>
                </a:solidFill>
                <a:latin typeface="標楷體" panose="03000509000000000000" pitchFamily="65" charset="-120"/>
                <a:ea typeface="標楷體" panose="03000509000000000000" pitchFamily="65" charset="-120"/>
                <a:hlinkClick r:id="rId3"/>
              </a:rPr>
              <a:t>https://</a:t>
            </a:r>
            <a:r>
              <a:rPr lang="en-US" altLang="zh-TW" dirty="0" err="1">
                <a:solidFill>
                  <a:srgbClr val="002060"/>
                </a:solidFill>
                <a:latin typeface="標楷體" panose="03000509000000000000" pitchFamily="65" charset="-120"/>
                <a:ea typeface="標楷體" panose="03000509000000000000" pitchFamily="65" charset="-120"/>
                <a:hlinkClick r:id="rId3"/>
              </a:rPr>
              <a:t>forms.gle</a:t>
            </a:r>
            <a:r>
              <a:rPr lang="en-US" altLang="zh-TW" dirty="0">
                <a:solidFill>
                  <a:srgbClr val="002060"/>
                </a:solidFill>
                <a:latin typeface="標楷體" panose="03000509000000000000" pitchFamily="65" charset="-120"/>
                <a:ea typeface="標楷體" panose="03000509000000000000" pitchFamily="65" charset="-120"/>
                <a:hlinkClick r:id="rId3"/>
              </a:rPr>
              <a:t>/</a:t>
            </a:r>
            <a:r>
              <a:rPr lang="en-US" altLang="zh-TW" dirty="0" err="1">
                <a:solidFill>
                  <a:srgbClr val="002060"/>
                </a:solidFill>
                <a:latin typeface="標楷體" panose="03000509000000000000" pitchFamily="65" charset="-120"/>
                <a:ea typeface="標楷體" panose="03000509000000000000" pitchFamily="65" charset="-120"/>
                <a:hlinkClick r:id="rId3"/>
              </a:rPr>
              <a:t>4xK46C865fQXPudn9</a:t>
            </a:r>
            <a:endParaRPr lang="en-US" altLang="zh-TW" dirty="0">
              <a:solidFill>
                <a:srgbClr val="002060"/>
              </a:solidFill>
              <a:latin typeface="標楷體" panose="03000509000000000000" pitchFamily="65" charset="-120"/>
              <a:ea typeface="標楷體" panose="03000509000000000000" pitchFamily="65" charset="-120"/>
            </a:endParaRPr>
          </a:p>
          <a:p>
            <a:pPr marL="0" indent="0">
              <a:buNone/>
            </a:pPr>
            <a:r>
              <a:rPr lang="en-US" altLang="zh-TW" dirty="0">
                <a:solidFill>
                  <a:schemeClr val="accent6">
                    <a:lumMod val="50000"/>
                  </a:schemeClr>
                </a:solidFill>
                <a:latin typeface="標楷體" panose="03000509000000000000" pitchFamily="65" charset="-120"/>
                <a:ea typeface="標楷體" panose="03000509000000000000" pitchFamily="65" charset="-120"/>
              </a:rPr>
              <a:t>‧</a:t>
            </a:r>
            <a:r>
              <a:rPr lang="zh-TW" altLang="en-US" dirty="0">
                <a:solidFill>
                  <a:schemeClr val="accent6">
                    <a:lumMod val="50000"/>
                  </a:schemeClr>
                </a:solidFill>
                <a:latin typeface="標楷體" panose="03000509000000000000" pitchFamily="65" charset="-120"/>
                <a:ea typeface="標楷體" panose="03000509000000000000" pitchFamily="65" charset="-120"/>
              </a:rPr>
              <a:t>彈性：校網→常用連結→聽英語廣播，複習國語</a:t>
            </a:r>
            <a:r>
              <a:rPr lang="en-US" altLang="zh-TW" dirty="0" err="1">
                <a:solidFill>
                  <a:schemeClr val="accent6">
                    <a:lumMod val="50000"/>
                  </a:schemeClr>
                </a:solidFill>
                <a:latin typeface="標楷體" panose="03000509000000000000" pitchFamily="65" charset="-120"/>
                <a:ea typeface="標楷體" panose="03000509000000000000" pitchFamily="65" charset="-120"/>
              </a:rPr>
              <a:t>L8~L11</a:t>
            </a:r>
            <a:r>
              <a:rPr lang="zh-TW" altLang="en-US" dirty="0">
                <a:solidFill>
                  <a:schemeClr val="accent6">
                    <a:lumMod val="50000"/>
                  </a:schemeClr>
                </a:solidFill>
                <a:latin typeface="標楷體" panose="03000509000000000000" pitchFamily="65" charset="-120"/>
                <a:ea typeface="標楷體" panose="03000509000000000000" pitchFamily="65" charset="-120"/>
              </a:rPr>
              <a:t>，閱讀課外書</a:t>
            </a:r>
            <a:endParaRPr lang="en-US" altLang="zh-TW" dirty="0">
              <a:solidFill>
                <a:schemeClr val="accent6">
                  <a:lumMod val="50000"/>
                </a:schemeClr>
              </a:solidFill>
              <a:latin typeface="標楷體" panose="03000509000000000000" pitchFamily="65" charset="-120"/>
              <a:ea typeface="標楷體" panose="03000509000000000000" pitchFamily="65" charset="-120"/>
            </a:endParaRPr>
          </a:p>
          <a:p>
            <a:pPr marL="0" indent="0">
              <a:buNone/>
            </a:pPr>
            <a:endParaRPr lang="en-US" altLang="zh-TW" dirty="0">
              <a:solidFill>
                <a:schemeClr val="accent6">
                  <a:lumMod val="50000"/>
                </a:schemeClr>
              </a:solidFill>
              <a:latin typeface="標楷體" panose="03000509000000000000" pitchFamily="65" charset="-120"/>
              <a:ea typeface="標楷體" panose="03000509000000000000" pitchFamily="65" charset="-120"/>
            </a:endParaRPr>
          </a:p>
          <a:p>
            <a:pPr marL="0" indent="0">
              <a:buNone/>
            </a:pPr>
            <a:endParaRPr lang="en-US" altLang="zh-TW" dirty="0">
              <a:latin typeface="標楷體" panose="03000509000000000000" pitchFamily="65" charset="-120"/>
              <a:ea typeface="標楷體" panose="03000509000000000000" pitchFamily="65" charset="-120"/>
            </a:endParaRPr>
          </a:p>
          <a:p>
            <a:pPr>
              <a:buNone/>
            </a:pPr>
            <a:endParaRPr lang="en-US" altLang="zh-TW" dirty="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pPr marL="0" indent="0">
              <a:buNone/>
            </a:pPr>
            <a:endParaRPr lang="en-US" altLang="zh-TW" dirty="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8460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667D46-2404-4E99-A9AF-5AC39F93E37E}"/>
              </a:ext>
            </a:extLst>
          </p:cNvPr>
          <p:cNvSpPr>
            <a:spLocks noGrp="1"/>
          </p:cNvSpPr>
          <p:nvPr>
            <p:ph type="title"/>
          </p:nvPr>
        </p:nvSpPr>
        <p:spPr/>
        <p:txBody>
          <a:bodyPr/>
          <a:lstStyle/>
          <a:p>
            <a:r>
              <a:rPr lang="en-US" altLang="zh-TW" b="1" dirty="0">
                <a:latin typeface="標楷體" panose="03000509000000000000" pitchFamily="65" charset="-120"/>
                <a:ea typeface="標楷體" panose="03000509000000000000" pitchFamily="65" charset="-120"/>
              </a:rPr>
              <a:t>0603</a:t>
            </a:r>
            <a:r>
              <a:rPr lang="zh-TW" altLang="en-US" b="1" dirty="0">
                <a:latin typeface="標楷體" panose="03000509000000000000" pitchFamily="65" charset="-120"/>
                <a:ea typeface="標楷體" panose="03000509000000000000" pitchFamily="65" charset="-120"/>
              </a:rPr>
              <a:t>自學任務</a:t>
            </a:r>
            <a:endParaRPr lang="zh-TW" altLang="en-US" dirty="0"/>
          </a:p>
        </p:txBody>
      </p:sp>
      <p:sp>
        <p:nvSpPr>
          <p:cNvPr id="3" name="內容版面配置區 2">
            <a:extLst>
              <a:ext uri="{FF2B5EF4-FFF2-40B4-BE49-F238E27FC236}">
                <a16:creationId xmlns:a16="http://schemas.microsoft.com/office/drawing/2014/main" id="{19026AA9-02C5-4A9B-B78E-3E9479F8C8BF}"/>
              </a:ext>
            </a:extLst>
          </p:cNvPr>
          <p:cNvSpPr>
            <a:spLocks noGrp="1"/>
          </p:cNvSpPr>
          <p:nvPr>
            <p:ph idx="1"/>
          </p:nvPr>
        </p:nvSpPr>
        <p:spPr>
          <a:xfrm>
            <a:off x="358219" y="1806771"/>
            <a:ext cx="11566688" cy="4686104"/>
          </a:xfrm>
        </p:spPr>
        <p:txBody>
          <a:bodyPr>
            <a:normAutofit/>
          </a:bodyPr>
          <a:lstStyle/>
          <a:p>
            <a:pPr>
              <a:buNone/>
            </a:pPr>
            <a:r>
              <a:rPr lang="zh-TW" altLang="en-US" dirty="0">
                <a:solidFill>
                  <a:srgbClr val="FF0000"/>
                </a:solidFill>
                <a:latin typeface="標楷體" panose="03000509000000000000" pitchFamily="65" charset="-120"/>
                <a:ea typeface="標楷體" panose="03000509000000000000" pitchFamily="65" charset="-120"/>
              </a:rPr>
              <a:t>校本：</a:t>
            </a:r>
            <a:endParaRPr lang="en-US" altLang="zh-TW" dirty="0">
              <a:solidFill>
                <a:srgbClr val="FF0000"/>
              </a:solidFill>
              <a:latin typeface="標楷體" panose="03000509000000000000" pitchFamily="65" charset="-120"/>
              <a:ea typeface="標楷體" panose="03000509000000000000" pitchFamily="65" charset="-120"/>
            </a:endParaRPr>
          </a:p>
          <a:p>
            <a:r>
              <a:rPr lang="zh-TW" altLang="en-US" dirty="0"/>
              <a:t>請依照課堂上課時間提前</a:t>
            </a:r>
            <a:r>
              <a:rPr lang="en-US" altLang="zh-TW" dirty="0"/>
              <a:t>5</a:t>
            </a:r>
            <a:r>
              <a:rPr lang="zh-TW" altLang="en-US" dirty="0"/>
              <a:t>分鐘進入</a:t>
            </a:r>
            <a:r>
              <a:rPr lang="en-US" altLang="zh-TW" dirty="0"/>
              <a:t>google meet</a:t>
            </a:r>
            <a:r>
              <a:rPr lang="zh-TW" altLang="en-US" dirty="0"/>
              <a:t>會議，我們將進行線上直播教學，</a:t>
            </a:r>
            <a:r>
              <a:rPr lang="en-US" altLang="zh-TW" dirty="0">
                <a:hlinkClick r:id="rId2" tooltip="https://meet.google.com/feu-hwhe-jxr"/>
              </a:rPr>
              <a:t>https://</a:t>
            </a:r>
            <a:r>
              <a:rPr lang="en-US" altLang="zh-TW" dirty="0" err="1">
                <a:hlinkClick r:id="rId2" tooltip="https://meet.google.com/feu-hwhe-jxr"/>
              </a:rPr>
              <a:t>meet.google.com</a:t>
            </a:r>
            <a:r>
              <a:rPr lang="en-US" altLang="zh-TW" dirty="0">
                <a:hlinkClick r:id="rId2" tooltip="https://meet.google.com/feu-hwhe-jxr"/>
              </a:rPr>
              <a:t>/feu-</a:t>
            </a:r>
            <a:r>
              <a:rPr lang="en-US" altLang="zh-TW" dirty="0" err="1">
                <a:hlinkClick r:id="rId2" tooltip="https://meet.google.com/feu-hwhe-jxr"/>
              </a:rPr>
              <a:t>hwhe</a:t>
            </a:r>
            <a:r>
              <a:rPr lang="en-US" altLang="zh-TW" dirty="0">
                <a:hlinkClick r:id="rId2" tooltip="https://meet.google.com/feu-hwhe-jxr"/>
              </a:rPr>
              <a:t>-</a:t>
            </a:r>
            <a:r>
              <a:rPr lang="en-US" altLang="zh-TW" dirty="0" err="1">
                <a:hlinkClick r:id="rId2" tooltip="https://meet.google.com/feu-hwhe-jxr"/>
              </a:rPr>
              <a:t>jxr</a:t>
            </a:r>
            <a:endParaRPr lang="zh-TW" altLang="en-US" dirty="0"/>
          </a:p>
          <a:p>
            <a:r>
              <a:rPr lang="zh-TW" altLang="en-US" dirty="0"/>
              <a:t>請提前跟班級導師下載該班所拍攝的影片，我們要剪輯該班的神農劇場影片</a:t>
            </a:r>
            <a:endParaRPr lang="en-US" altLang="zh-TW" dirty="0"/>
          </a:p>
          <a:p>
            <a:pPr marL="0" indent="0">
              <a:buNone/>
            </a:pPr>
            <a:r>
              <a:rPr lang="en-US" altLang="zh-TW" u="sng" dirty="0">
                <a:hlinkClick r:id="rId3"/>
              </a:rPr>
              <a:t>https://</a:t>
            </a:r>
            <a:r>
              <a:rPr lang="en-US" altLang="zh-TW" u="sng" dirty="0" err="1">
                <a:hlinkClick r:id="rId3"/>
              </a:rPr>
              <a:t>drive.google.com</a:t>
            </a:r>
            <a:r>
              <a:rPr lang="en-US" altLang="zh-TW" u="sng" dirty="0">
                <a:hlinkClick r:id="rId3"/>
              </a:rPr>
              <a:t>/drive/folders/</a:t>
            </a:r>
            <a:r>
              <a:rPr lang="en-US" altLang="zh-TW" u="sng" dirty="0" err="1">
                <a:hlinkClick r:id="rId3"/>
              </a:rPr>
              <a:t>1MQEp-6Gw66oryWFhq-E3ixe3I3oIojtK?usp</a:t>
            </a:r>
            <a:r>
              <a:rPr lang="en-US" altLang="zh-TW" u="sng" dirty="0">
                <a:hlinkClick r:id="rId3"/>
              </a:rPr>
              <a:t>=sharing</a:t>
            </a:r>
            <a:endParaRPr lang="zh-TW" altLang="zh-TW" dirty="0"/>
          </a:p>
          <a:p>
            <a:pPr>
              <a:buNone/>
            </a:pPr>
            <a:endParaRPr lang="en-US" altLang="zh-TW" dirty="0">
              <a:solidFill>
                <a:srgbClr val="FF0000"/>
              </a:solidFill>
              <a:latin typeface="標楷體" panose="03000509000000000000" pitchFamily="65" charset="-120"/>
              <a:ea typeface="標楷體" panose="03000509000000000000" pitchFamily="65" charset="-120"/>
            </a:endParaRPr>
          </a:p>
          <a:p>
            <a:pPr>
              <a:buNone/>
            </a:pPr>
            <a:r>
              <a:rPr lang="zh-TW" altLang="en-US" dirty="0">
                <a:solidFill>
                  <a:srgbClr val="FF0000"/>
                </a:solidFill>
                <a:latin typeface="標楷體" panose="03000509000000000000" pitchFamily="65" charset="-120"/>
                <a:ea typeface="標楷體" panose="03000509000000000000" pitchFamily="65" charset="-120"/>
              </a:rPr>
              <a:t>自然：請關切校網汝青老師聯絡簿</a:t>
            </a:r>
            <a:endParaRPr lang="en-US" altLang="zh-TW" dirty="0">
              <a:solidFill>
                <a:srgbClr val="FF0000"/>
              </a:solidFill>
              <a:latin typeface="標楷體" panose="03000509000000000000" pitchFamily="65" charset="-120"/>
              <a:ea typeface="標楷體" panose="03000509000000000000" pitchFamily="65" charset="-120"/>
            </a:endParaRPr>
          </a:p>
          <a:p>
            <a:pPr>
              <a:buNone/>
            </a:pPr>
            <a:endParaRPr lang="en-US" altLang="zh-TW" dirty="0"/>
          </a:p>
          <a:p>
            <a:pPr>
              <a:buNone/>
            </a:pPr>
            <a:endParaRPr lang="en-US" altLang="zh-TW" dirty="0"/>
          </a:p>
          <a:p>
            <a:pPr>
              <a:buNone/>
            </a:pPr>
            <a:endParaRPr lang="en-US" altLang="zh-TW" dirty="0"/>
          </a:p>
          <a:p>
            <a:pPr>
              <a:buNone/>
            </a:pPr>
            <a:endParaRPr lang="en-US" altLang="zh-TW" dirty="0"/>
          </a:p>
          <a:p>
            <a:pPr>
              <a:buNone/>
            </a:pPr>
            <a:endParaRPr lang="en-US" altLang="zh-TW" dirty="0">
              <a:latin typeface="標楷體" panose="03000509000000000000" pitchFamily="65" charset="-120"/>
              <a:ea typeface="標楷體" panose="03000509000000000000" pitchFamily="65" charset="-120"/>
            </a:endParaRPr>
          </a:p>
          <a:p>
            <a:pPr>
              <a:buNone/>
            </a:pPr>
            <a:endParaRPr lang="en-US" altLang="zh-TW" dirty="0">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113805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6F62DFD-ECD7-4ABB-ABF3-9769411620C4}"/>
              </a:ext>
            </a:extLst>
          </p:cNvPr>
          <p:cNvSpPr>
            <a:spLocks noGrp="1"/>
          </p:cNvSpPr>
          <p:nvPr>
            <p:ph type="ctrTitle"/>
          </p:nvPr>
        </p:nvSpPr>
        <p:spPr>
          <a:xfrm>
            <a:off x="1524000" y="188537"/>
            <a:ext cx="9144000" cy="1102936"/>
          </a:xfrm>
        </p:spPr>
        <p:txBody>
          <a:bodyPr/>
          <a:lstStyle/>
          <a:p>
            <a:r>
              <a:rPr lang="en-US" altLang="zh-TW" b="1" dirty="0">
                <a:latin typeface="標楷體" panose="03000509000000000000" pitchFamily="65" charset="-120"/>
                <a:ea typeface="標楷體" panose="03000509000000000000" pitchFamily="65" charset="-120"/>
              </a:rPr>
              <a:t>0603</a:t>
            </a:r>
            <a:r>
              <a:rPr lang="zh-TW" altLang="en-US" b="1" dirty="0">
                <a:latin typeface="標楷體" panose="03000509000000000000" pitchFamily="65" charset="-120"/>
                <a:ea typeface="標楷體" panose="03000509000000000000" pitchFamily="65" charset="-120"/>
              </a:rPr>
              <a:t>自學任務</a:t>
            </a:r>
            <a:endParaRPr lang="zh-TW" altLang="en-US" dirty="0"/>
          </a:p>
        </p:txBody>
      </p:sp>
      <p:sp>
        <p:nvSpPr>
          <p:cNvPr id="3" name="副標題 2">
            <a:extLst>
              <a:ext uri="{FF2B5EF4-FFF2-40B4-BE49-F238E27FC236}">
                <a16:creationId xmlns:a16="http://schemas.microsoft.com/office/drawing/2014/main" id="{9BBC1913-053A-4BD4-80D6-43AFB4798D81}"/>
              </a:ext>
            </a:extLst>
          </p:cNvPr>
          <p:cNvSpPr>
            <a:spLocks noGrp="1"/>
          </p:cNvSpPr>
          <p:nvPr>
            <p:ph type="subTitle" idx="1"/>
          </p:nvPr>
        </p:nvSpPr>
        <p:spPr>
          <a:xfrm>
            <a:off x="961534" y="1159497"/>
            <a:ext cx="9706466" cy="5509966"/>
          </a:xfrm>
        </p:spPr>
        <p:txBody>
          <a:bodyPr>
            <a:normAutofit fontScale="92500"/>
          </a:bodyPr>
          <a:lstStyle/>
          <a:p>
            <a:pPr algn="l"/>
            <a:r>
              <a:rPr lang="zh-TW" altLang="en-US" sz="3200" b="1" dirty="0">
                <a:solidFill>
                  <a:srgbClr val="FF0000"/>
                </a:solidFill>
              </a:rPr>
              <a:t>英語</a:t>
            </a:r>
            <a:r>
              <a:rPr lang="zh-TW" altLang="en-US" dirty="0"/>
              <a:t>：</a:t>
            </a:r>
            <a:r>
              <a:rPr lang="en-US" altLang="zh-TW" dirty="0">
                <a:hlinkClick r:id="rId2"/>
              </a:rPr>
              <a:t>https://</a:t>
            </a:r>
            <a:r>
              <a:rPr lang="en-US" altLang="zh-TW" dirty="0" err="1">
                <a:hlinkClick r:id="rId2"/>
              </a:rPr>
              <a:t>www.ltps.tn.edu.tw</a:t>
            </a:r>
            <a:r>
              <a:rPr lang="en-US" altLang="zh-TW" dirty="0">
                <a:hlinkClick r:id="rId2"/>
              </a:rPr>
              <a:t>/modules/</a:t>
            </a:r>
            <a:r>
              <a:rPr lang="en-US" altLang="zh-TW" dirty="0" err="1">
                <a:hlinkClick r:id="rId2"/>
              </a:rPr>
              <a:t>tad_web</a:t>
            </a:r>
            <a:r>
              <a:rPr lang="en-US" altLang="zh-TW" dirty="0">
                <a:hlinkClick r:id="rId2"/>
              </a:rPr>
              <a:t>/</a:t>
            </a:r>
            <a:r>
              <a:rPr lang="en-US" altLang="zh-TW" dirty="0" err="1">
                <a:hlinkClick r:id="rId2"/>
              </a:rPr>
              <a:t>index.php?WebID</a:t>
            </a:r>
            <a:r>
              <a:rPr lang="en-US" altLang="zh-TW" dirty="0">
                <a:hlinkClick r:id="rId2"/>
              </a:rPr>
              <a:t>=39</a:t>
            </a:r>
            <a:endParaRPr lang="en-US" altLang="zh-TW" dirty="0"/>
          </a:p>
          <a:p>
            <a:pPr algn="l"/>
            <a:endParaRPr lang="en-US" altLang="zh-TW" dirty="0"/>
          </a:p>
          <a:p>
            <a:pPr algn="l"/>
            <a:endParaRPr lang="en-US" altLang="zh-TW" dirty="0"/>
          </a:p>
          <a:p>
            <a:pPr marL="457200" indent="-457200" algn="l">
              <a:buAutoNum type="arabicPeriod"/>
            </a:pPr>
            <a:r>
              <a:rPr lang="zh-TW" altLang="en-US" dirty="0"/>
              <a:t>觀看長短母音的影片</a:t>
            </a:r>
            <a:r>
              <a:rPr lang="en-US" altLang="zh-TW" dirty="0">
                <a:hlinkClick r:id="rId3" tooltip="https://www.youtube.com/watch?v=-WSzS0-fmhQ"/>
              </a:rPr>
              <a:t>https://</a:t>
            </a:r>
            <a:r>
              <a:rPr lang="en-US" altLang="zh-TW" dirty="0" err="1">
                <a:hlinkClick r:id="rId3" tooltip="https://www.youtube.com/watch?v=-WSzS0-fmhQ"/>
              </a:rPr>
              <a:t>www.youtube.com</a:t>
            </a:r>
            <a:r>
              <a:rPr lang="en-US" altLang="zh-TW" dirty="0">
                <a:hlinkClick r:id="rId3" tooltip="https://www.youtube.com/watch?v=-WSzS0-fmhQ"/>
              </a:rPr>
              <a:t>/</a:t>
            </a:r>
            <a:r>
              <a:rPr lang="en-US" altLang="zh-TW" dirty="0" err="1">
                <a:hlinkClick r:id="rId3" tooltip="https://www.youtube.com/watch?v=-WSzS0-fmhQ"/>
              </a:rPr>
              <a:t>watch?v</a:t>
            </a:r>
            <a:r>
              <a:rPr lang="en-US" altLang="zh-TW" dirty="0">
                <a:hlinkClick r:id="rId3" tooltip="https://www.youtube.com/watch?v=-WSzS0-fmhQ"/>
              </a:rPr>
              <a:t>=-</a:t>
            </a:r>
            <a:r>
              <a:rPr lang="en-US" altLang="zh-TW" dirty="0" err="1">
                <a:hlinkClick r:id="rId3" tooltip="https://www.youtube.com/watch?v=-WSzS0-fmhQ"/>
              </a:rPr>
              <a:t>WSzS0-fmhQ</a:t>
            </a:r>
            <a:r>
              <a:rPr lang="zh-TW" altLang="en-US" dirty="0"/>
              <a:t>。</a:t>
            </a:r>
            <a:endParaRPr lang="en-US" altLang="zh-TW" dirty="0"/>
          </a:p>
          <a:p>
            <a:pPr algn="l"/>
            <a:r>
              <a:rPr lang="en-US" altLang="zh-TW" dirty="0"/>
              <a:t>2. </a:t>
            </a:r>
            <a:r>
              <a:rPr lang="zh-TW" altLang="en-US" dirty="0"/>
              <a:t>完成習作</a:t>
            </a:r>
            <a:r>
              <a:rPr lang="en-US" altLang="zh-TW" dirty="0" err="1"/>
              <a:t>P41~45</a:t>
            </a:r>
            <a:r>
              <a:rPr lang="zh-TW" altLang="en-US" dirty="0"/>
              <a:t>。</a:t>
            </a:r>
            <a:br>
              <a:rPr lang="zh-TW" altLang="en-US" dirty="0"/>
            </a:br>
            <a:r>
              <a:rPr lang="en-US" altLang="zh-TW" dirty="0"/>
              <a:t>3. </a:t>
            </a:r>
            <a:r>
              <a:rPr lang="zh-TW" altLang="en-US" dirty="0"/>
              <a:t>請利用</a:t>
            </a:r>
            <a:r>
              <a:rPr lang="en-US" altLang="zh-TW" dirty="0"/>
              <a:t>5</a:t>
            </a:r>
            <a:r>
              <a:rPr lang="zh-TW" altLang="en-US" dirty="0"/>
              <a:t>分鐘完成表單作業</a:t>
            </a:r>
            <a:r>
              <a:rPr lang="en-US" altLang="zh-TW" dirty="0"/>
              <a:t>3--https://</a:t>
            </a:r>
            <a:r>
              <a:rPr lang="en-US" altLang="zh-TW" dirty="0" err="1"/>
              <a:t>forms.gle</a:t>
            </a:r>
            <a:r>
              <a:rPr lang="en-US" altLang="zh-TW" dirty="0"/>
              <a:t>/</a:t>
            </a:r>
            <a:r>
              <a:rPr lang="en-US" altLang="zh-TW" dirty="0" err="1"/>
              <a:t>oG33Tzdix2sdzAxe7</a:t>
            </a:r>
            <a:r>
              <a:rPr lang="zh-TW" altLang="en-US" dirty="0"/>
              <a:t>，若沒辦法直接點入，請複製網址貼在</a:t>
            </a:r>
            <a:r>
              <a:rPr lang="en-US" altLang="zh-TW" dirty="0"/>
              <a:t>Chrome</a:t>
            </a:r>
            <a:r>
              <a:rPr lang="zh-TW" altLang="en-US" dirty="0"/>
              <a:t>即可進入</a:t>
            </a:r>
            <a:endParaRPr lang="en-US" altLang="zh-TW" dirty="0"/>
          </a:p>
          <a:p>
            <a:pPr algn="l"/>
            <a:endParaRPr lang="en-US" altLang="zh-TW" dirty="0"/>
          </a:p>
          <a:p>
            <a:pPr algn="l"/>
            <a:r>
              <a:rPr lang="zh-TW" altLang="en-US" dirty="0"/>
              <a:t>老師叮嚀</a:t>
            </a:r>
            <a:endParaRPr lang="en-US" altLang="zh-TW" dirty="0"/>
          </a:p>
          <a:p>
            <a:pPr algn="l"/>
            <a:r>
              <a:rPr lang="en-US" altLang="zh-TW" dirty="0"/>
              <a:t>1.</a:t>
            </a:r>
            <a:r>
              <a:rPr lang="zh-TW" altLang="en-US" dirty="0"/>
              <a:t>上週作業</a:t>
            </a:r>
            <a:r>
              <a:rPr lang="en-US" altLang="zh-TW" dirty="0"/>
              <a:t>1</a:t>
            </a:r>
            <a:r>
              <a:rPr lang="zh-TW" altLang="en-US" dirty="0"/>
              <a:t>及</a:t>
            </a:r>
            <a:r>
              <a:rPr lang="en-US" altLang="zh-TW" dirty="0"/>
              <a:t>2</a:t>
            </a:r>
            <a:r>
              <a:rPr lang="zh-TW" altLang="en-US" dirty="0"/>
              <a:t>還有很多人未完成，請於今天完成。</a:t>
            </a:r>
            <a:br>
              <a:rPr lang="zh-TW" altLang="en-US" dirty="0"/>
            </a:br>
            <a:r>
              <a:rPr lang="en-US" altLang="zh-TW" dirty="0"/>
              <a:t>2.</a:t>
            </a:r>
            <a:r>
              <a:rPr lang="zh-TW" altLang="en-US" dirty="0"/>
              <a:t>本周開始六年級每星期英語課的第一節請大家依老師網頁指派的線上任務完成，第二節英語課則是</a:t>
            </a:r>
            <a:r>
              <a:rPr lang="en-US" altLang="zh-TW" dirty="0"/>
              <a:t>Meet</a:t>
            </a:r>
            <a:r>
              <a:rPr lang="zh-TW" altLang="en-US" dirty="0"/>
              <a:t>線上教學，連結都跟上星期一樣哦</a:t>
            </a:r>
            <a:r>
              <a:rPr lang="en-US" altLang="zh-TW" dirty="0"/>
              <a:t>!</a:t>
            </a:r>
            <a:r>
              <a:rPr lang="zh-TW" altLang="en-US" dirty="0"/>
              <a:t>請大家提早</a:t>
            </a:r>
            <a:r>
              <a:rPr lang="en-US" altLang="zh-TW" dirty="0"/>
              <a:t>2</a:t>
            </a:r>
            <a:r>
              <a:rPr lang="zh-TW" altLang="en-US" dirty="0"/>
              <a:t>分鐘上線。</a:t>
            </a:r>
            <a:br>
              <a:rPr lang="zh-TW" altLang="en-US" dirty="0"/>
            </a:br>
            <a:r>
              <a:rPr lang="zh-TW" altLang="en-US" dirty="0"/>
              <a:t> 六丁星期五</a:t>
            </a:r>
            <a:r>
              <a:rPr lang="en-US" altLang="zh-TW" dirty="0" err="1"/>
              <a:t>11:10Meet</a:t>
            </a:r>
            <a:r>
              <a:rPr lang="zh-TW" altLang="en-US" dirty="0"/>
              <a:t>上課</a:t>
            </a:r>
            <a:r>
              <a:rPr lang="en-US" altLang="zh-TW" dirty="0"/>
              <a:t>--Meet</a:t>
            </a:r>
            <a:r>
              <a:rPr lang="zh-TW" altLang="en-US" dirty="0"/>
              <a:t>連結</a:t>
            </a:r>
            <a:r>
              <a:rPr lang="en-US" altLang="zh-TW" dirty="0"/>
              <a:t>:</a:t>
            </a:r>
            <a:r>
              <a:rPr lang="en-US" altLang="zh-TW" dirty="0">
                <a:hlinkClick r:id="rId4" tooltip="https://meet.google.com/rha-kikx-hjc"/>
              </a:rPr>
              <a:t>https://</a:t>
            </a:r>
            <a:r>
              <a:rPr lang="en-US" altLang="zh-TW" dirty="0" err="1">
                <a:hlinkClick r:id="rId4" tooltip="https://meet.google.com/rha-kikx-hjc"/>
              </a:rPr>
              <a:t>meet.google.com</a:t>
            </a:r>
            <a:r>
              <a:rPr lang="en-US" altLang="zh-TW" dirty="0">
                <a:hlinkClick r:id="rId4" tooltip="https://meet.google.com/rha-kikx-hjc"/>
              </a:rPr>
              <a:t>/</a:t>
            </a:r>
            <a:r>
              <a:rPr lang="en-US" altLang="zh-TW" dirty="0" err="1">
                <a:hlinkClick r:id="rId4" tooltip="https://meet.google.com/rha-kikx-hjc"/>
              </a:rPr>
              <a:t>rha-kikx-hjc</a:t>
            </a:r>
            <a:endParaRPr lang="en-US" altLang="zh-TW" dirty="0"/>
          </a:p>
          <a:p>
            <a:pPr algn="l"/>
            <a:endParaRPr lang="en-US" altLang="zh-TW" dirty="0"/>
          </a:p>
          <a:p>
            <a:pPr algn="l"/>
            <a:endParaRPr lang="en-US" altLang="zh-TW" dirty="0"/>
          </a:p>
          <a:p>
            <a:pPr algn="l"/>
            <a:endParaRPr lang="zh-TW" altLang="en-US" dirty="0"/>
          </a:p>
        </p:txBody>
      </p:sp>
    </p:spTree>
    <p:extLst>
      <p:ext uri="{BB962C8B-B14F-4D97-AF65-F5344CB8AC3E}">
        <p14:creationId xmlns:p14="http://schemas.microsoft.com/office/powerpoint/2010/main" val="65407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CC5186-2D67-453C-BEF3-E7761B61CC93}"/>
              </a:ext>
            </a:extLst>
          </p:cNvPr>
          <p:cNvSpPr>
            <a:spLocks noGrp="1"/>
          </p:cNvSpPr>
          <p:nvPr>
            <p:ph type="title"/>
          </p:nvPr>
        </p:nvSpPr>
        <p:spPr/>
        <p:txBody>
          <a:bodyPr>
            <a:normAutofit/>
          </a:bodyPr>
          <a:lstStyle/>
          <a:p>
            <a:r>
              <a:rPr lang="zh-TW" altLang="en-US" sz="6600" b="1" dirty="0">
                <a:latin typeface="標楷體" panose="03000509000000000000" pitchFamily="65" charset="-120"/>
                <a:ea typeface="標楷體" panose="03000509000000000000" pitchFamily="65" charset="-120"/>
              </a:rPr>
              <a:t>補充資源</a:t>
            </a:r>
          </a:p>
        </p:txBody>
      </p:sp>
      <p:sp>
        <p:nvSpPr>
          <p:cNvPr id="3" name="內容版面配置區 2">
            <a:extLst>
              <a:ext uri="{FF2B5EF4-FFF2-40B4-BE49-F238E27FC236}">
                <a16:creationId xmlns:a16="http://schemas.microsoft.com/office/drawing/2014/main" id="{66A9DACF-11B3-4A4C-B94D-CC827C2C845A}"/>
              </a:ext>
            </a:extLst>
          </p:cNvPr>
          <p:cNvSpPr>
            <a:spLocks noGrp="1"/>
          </p:cNvSpPr>
          <p:nvPr>
            <p:ph idx="1"/>
          </p:nvPr>
        </p:nvSpPr>
        <p:spPr>
          <a:xfrm>
            <a:off x="785037" y="1555423"/>
            <a:ext cx="10515600" cy="4621540"/>
          </a:xfrm>
        </p:spPr>
        <p:txBody>
          <a:bodyPr>
            <a:normAutofit/>
          </a:bodyPr>
          <a:lstStyle/>
          <a:p>
            <a:pPr marL="0" indent="0">
              <a:buNone/>
            </a:pPr>
            <a:r>
              <a:rPr lang="zh-TW" altLang="en-US" dirty="0">
                <a:latin typeface="標楷體" panose="03000509000000000000" pitchFamily="65" charset="-120"/>
                <a:ea typeface="標楷體" panose="03000509000000000000" pitchFamily="65" charset="-120"/>
              </a:rPr>
              <a:t>台南市教育局直播</a:t>
            </a:r>
            <a:endParaRPr lang="en-US" altLang="zh-TW" dirty="0">
              <a:latin typeface="標楷體" panose="03000509000000000000" pitchFamily="65" charset="-120"/>
              <a:ea typeface="標楷體" panose="03000509000000000000" pitchFamily="65" charset="-120"/>
            </a:endParaRPr>
          </a:p>
          <a:p>
            <a:pPr marL="0" indent="0">
              <a:buNone/>
            </a:pPr>
            <a:r>
              <a:rPr lang="en-US" altLang="zh-TW" dirty="0">
                <a:solidFill>
                  <a:srgbClr val="7030A0"/>
                </a:solidFill>
                <a:latin typeface="標楷體" panose="03000509000000000000" pitchFamily="65" charset="-120"/>
                <a:ea typeface="標楷體" panose="03000509000000000000" pitchFamily="65" charset="-120"/>
                <a:hlinkClick r:id="rId2"/>
              </a:rPr>
              <a:t>http://</a:t>
            </a:r>
            <a:r>
              <a:rPr lang="en-US" altLang="zh-TW" dirty="0" err="1">
                <a:solidFill>
                  <a:srgbClr val="7030A0"/>
                </a:solidFill>
                <a:latin typeface="標楷體" panose="03000509000000000000" pitchFamily="65" charset="-120"/>
                <a:ea typeface="標楷體" panose="03000509000000000000" pitchFamily="65" charset="-120"/>
                <a:hlinkClick r:id="rId2"/>
              </a:rPr>
              <a:t>www2.tn.edu.tw</a:t>
            </a:r>
            <a:r>
              <a:rPr lang="en-US" altLang="zh-TW" dirty="0">
                <a:solidFill>
                  <a:srgbClr val="7030A0"/>
                </a:solidFill>
                <a:latin typeface="標楷體" panose="03000509000000000000" pitchFamily="65" charset="-120"/>
                <a:ea typeface="標楷體" panose="03000509000000000000" pitchFamily="65" charset="-120"/>
                <a:hlinkClick r:id="rId2"/>
              </a:rPr>
              <a:t>/</a:t>
            </a:r>
            <a:r>
              <a:rPr lang="en-US" altLang="zh-TW" dirty="0" err="1">
                <a:solidFill>
                  <a:srgbClr val="7030A0"/>
                </a:solidFill>
                <a:latin typeface="標楷體" panose="03000509000000000000" pitchFamily="65" charset="-120"/>
                <a:ea typeface="標楷體" panose="03000509000000000000" pitchFamily="65" charset="-120"/>
                <a:hlinkClick r:id="rId2"/>
              </a:rPr>
              <a:t>hlearning</a:t>
            </a:r>
            <a:r>
              <a:rPr lang="en-US" altLang="zh-TW" dirty="0">
                <a:solidFill>
                  <a:srgbClr val="7030A0"/>
                </a:solidFill>
                <a:latin typeface="標楷體" panose="03000509000000000000" pitchFamily="65" charset="-120"/>
                <a:ea typeface="標楷體" panose="03000509000000000000" pitchFamily="65" charset="-120"/>
                <a:hlinkClick r:id="rId2"/>
              </a:rPr>
              <a:t>/</a:t>
            </a:r>
            <a:r>
              <a:rPr lang="en-US" altLang="zh-TW" dirty="0" err="1">
                <a:solidFill>
                  <a:srgbClr val="7030A0"/>
                </a:solidFill>
                <a:latin typeface="標楷體" panose="03000509000000000000" pitchFamily="65" charset="-120"/>
                <a:ea typeface="標楷體" panose="03000509000000000000" pitchFamily="65" charset="-120"/>
                <a:hlinkClick r:id="rId2"/>
              </a:rPr>
              <a:t>Course0603B.html</a:t>
            </a:r>
            <a:endParaRPr lang="en-US" altLang="zh-TW" dirty="0">
              <a:solidFill>
                <a:srgbClr val="7030A0"/>
              </a:solidFill>
              <a:latin typeface="標楷體" panose="03000509000000000000" pitchFamily="65" charset="-120"/>
              <a:ea typeface="標楷體" panose="03000509000000000000" pitchFamily="65" charset="-120"/>
            </a:endParaRPr>
          </a:p>
          <a:p>
            <a:pPr marL="0" indent="0">
              <a:buNone/>
            </a:pP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書商電子資源</a:t>
            </a:r>
            <a:endParaRPr lang="en-US" altLang="zh-TW" dirty="0">
              <a:latin typeface="標楷體" panose="03000509000000000000" pitchFamily="65" charset="-120"/>
              <a:ea typeface="標楷體" panose="03000509000000000000" pitchFamily="65" charset="-120"/>
            </a:endParaRPr>
          </a:p>
          <a:p>
            <a:pPr marL="0" indent="0">
              <a:buNone/>
            </a:pPr>
            <a:r>
              <a:rPr lang="pt-BR" altLang="zh-TW" dirty="0">
                <a:latin typeface="標楷體" panose="03000509000000000000" pitchFamily="65" charset="-120"/>
                <a:ea typeface="標楷體" panose="03000509000000000000" pitchFamily="65" charset="-120"/>
                <a:hlinkClick r:id="rId3" action="ppaction://hlinkfile"/>
              </a:rPr>
              <a:t>file:///C:/Users/Administrator/Downloads/%E7%B7%9A%E4%B8%8A%E8%87%AA%E5%AD%B8%E8%B3%87%E6%BA%90.pdf</a:t>
            </a:r>
            <a:endParaRPr lang="pt-BR" altLang="zh-TW" dirty="0">
              <a:latin typeface="標楷體" panose="03000509000000000000" pitchFamily="65" charset="-120"/>
              <a:ea typeface="標楷體" panose="03000509000000000000" pitchFamily="65" charset="-120"/>
            </a:endParaRPr>
          </a:p>
          <a:p>
            <a:pPr marL="0" indent="0">
              <a:buNone/>
            </a:pPr>
            <a:endParaRPr lang="pt-BR"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教育雲</a:t>
            </a:r>
            <a:endParaRPr lang="en-US" altLang="zh-TW" dirty="0">
              <a:latin typeface="標楷體" panose="03000509000000000000" pitchFamily="65" charset="-120"/>
              <a:ea typeface="標楷體" panose="03000509000000000000" pitchFamily="65" charset="-120"/>
            </a:endParaRPr>
          </a:p>
          <a:p>
            <a:pPr marL="0" indent="0">
              <a:buNone/>
            </a:pPr>
            <a:r>
              <a:rPr lang="en-US" altLang="zh-TW" dirty="0">
                <a:latin typeface="標楷體" panose="03000509000000000000" pitchFamily="65" charset="-120"/>
                <a:ea typeface="標楷體" panose="03000509000000000000" pitchFamily="65" charset="-120"/>
                <a:hlinkClick r:id="rId4"/>
              </a:rPr>
              <a:t>https://</a:t>
            </a:r>
            <a:r>
              <a:rPr lang="en-US" altLang="zh-TW" dirty="0" err="1">
                <a:latin typeface="標楷體" panose="03000509000000000000" pitchFamily="65" charset="-120"/>
                <a:ea typeface="標楷體" panose="03000509000000000000" pitchFamily="65" charset="-120"/>
                <a:hlinkClick r:id="rId4"/>
              </a:rPr>
              <a:t>video.cloud.edu.tw</a:t>
            </a:r>
            <a:r>
              <a:rPr lang="en-US" altLang="zh-TW" dirty="0">
                <a:latin typeface="標楷體" panose="03000509000000000000" pitchFamily="65" charset="-120"/>
                <a:ea typeface="標楷體" panose="03000509000000000000" pitchFamily="65" charset="-120"/>
                <a:hlinkClick r:id="rId4"/>
              </a:rPr>
              <a:t>/video/</a:t>
            </a:r>
            <a:endParaRPr lang="en-US" altLang="zh-TW" dirty="0">
              <a:latin typeface="標楷體" panose="03000509000000000000" pitchFamily="65" charset="-120"/>
              <a:ea typeface="標楷體" panose="03000509000000000000" pitchFamily="65" charset="-120"/>
            </a:endParaRPr>
          </a:p>
          <a:p>
            <a:pPr marL="0" indent="0">
              <a:buNone/>
            </a:pPr>
            <a:endParaRPr lang="zh-TW" altLang="en-US" dirty="0"/>
          </a:p>
        </p:txBody>
      </p:sp>
    </p:spTree>
    <p:extLst>
      <p:ext uri="{BB962C8B-B14F-4D97-AF65-F5344CB8AC3E}">
        <p14:creationId xmlns:p14="http://schemas.microsoft.com/office/powerpoint/2010/main" val="106940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F61ED4-2904-4212-90F5-2CFC0F187D35}"/>
              </a:ext>
            </a:extLst>
          </p:cNvPr>
          <p:cNvSpPr>
            <a:spLocks noGrp="1"/>
          </p:cNvSpPr>
          <p:nvPr>
            <p:ph type="title"/>
          </p:nvPr>
        </p:nvSpPr>
        <p:spPr>
          <a:xfrm>
            <a:off x="838200" y="206829"/>
            <a:ext cx="10515600" cy="827314"/>
          </a:xfrm>
        </p:spPr>
        <p:txBody>
          <a:bodyPr>
            <a:normAutofit/>
          </a:bodyPr>
          <a:lstStyle/>
          <a:p>
            <a:r>
              <a:rPr lang="zh-TW" altLang="en-US" b="1" dirty="0">
                <a:latin typeface="標楷體" panose="03000509000000000000" pitchFamily="65" charset="-120"/>
                <a:ea typeface="標楷體" panose="03000509000000000000" pitchFamily="65" charset="-120"/>
              </a:rPr>
              <a:t>訂正作業</a:t>
            </a:r>
          </a:p>
        </p:txBody>
      </p:sp>
      <p:sp>
        <p:nvSpPr>
          <p:cNvPr id="3" name="內容版面配置區 2">
            <a:extLst>
              <a:ext uri="{FF2B5EF4-FFF2-40B4-BE49-F238E27FC236}">
                <a16:creationId xmlns:a16="http://schemas.microsoft.com/office/drawing/2014/main" id="{C209DFF3-5B34-4221-B251-A3CD1F366C9D}"/>
              </a:ext>
            </a:extLst>
          </p:cNvPr>
          <p:cNvSpPr>
            <a:spLocks noGrp="1"/>
          </p:cNvSpPr>
          <p:nvPr>
            <p:ph idx="1"/>
          </p:nvPr>
        </p:nvSpPr>
        <p:spPr>
          <a:xfrm>
            <a:off x="340936" y="1165416"/>
            <a:ext cx="11510128" cy="5348505"/>
          </a:xfrm>
        </p:spPr>
        <p:txBody>
          <a:bodyPr>
            <a:normAutofit/>
          </a:bodyPr>
          <a:lstStyle/>
          <a:p>
            <a:r>
              <a:rPr lang="zh-TW" altLang="en-US" dirty="0"/>
              <a:t>昨天線上數學作業，還有</a:t>
            </a:r>
            <a:r>
              <a:rPr lang="en-US" altLang="zh-TW" dirty="0">
                <a:solidFill>
                  <a:srgbClr val="FF0000"/>
                </a:solidFill>
              </a:rPr>
              <a:t>(3.5.9.12.21)</a:t>
            </a:r>
            <a:r>
              <a:rPr lang="zh-TW" altLang="en-US" dirty="0"/>
              <a:t>缺交</a:t>
            </a:r>
            <a:r>
              <a:rPr lang="zh-TW" altLang="en-US" dirty="0">
                <a:solidFill>
                  <a:srgbClr val="7030A0"/>
                </a:solidFill>
              </a:rPr>
              <a:t>。</a:t>
            </a:r>
            <a:endParaRPr lang="en-US" altLang="zh-TW" dirty="0">
              <a:solidFill>
                <a:srgbClr val="7030A0"/>
              </a:solidFill>
            </a:endParaRPr>
          </a:p>
          <a:p>
            <a:r>
              <a:rPr lang="zh-TW" altLang="en-US" dirty="0">
                <a:solidFill>
                  <a:srgbClr val="7030A0"/>
                </a:solidFill>
              </a:rPr>
              <a:t>昨天幸運號碼還有</a:t>
            </a:r>
            <a:r>
              <a:rPr lang="en-US" altLang="zh-TW" dirty="0">
                <a:solidFill>
                  <a:srgbClr val="7030A0"/>
                </a:solidFill>
              </a:rPr>
              <a:t>10.11</a:t>
            </a:r>
            <a:r>
              <a:rPr lang="zh-TW" altLang="en-US" sz="8800" b="1" dirty="0">
                <a:solidFill>
                  <a:srgbClr val="FF0000"/>
                </a:solidFill>
              </a:rPr>
              <a:t>缺交照片</a:t>
            </a:r>
            <a:endParaRPr lang="en-US" altLang="zh-TW" sz="8800" b="1" dirty="0">
              <a:solidFill>
                <a:srgbClr val="FF0000"/>
              </a:solidFill>
            </a:endParaRPr>
          </a:p>
          <a:p>
            <a:endParaRPr lang="en-US" altLang="zh-TW" dirty="0">
              <a:solidFill>
                <a:srgbClr val="FF0000"/>
              </a:solidFill>
            </a:endParaRPr>
          </a:p>
        </p:txBody>
      </p:sp>
    </p:spTree>
    <p:extLst>
      <p:ext uri="{BB962C8B-B14F-4D97-AF65-F5344CB8AC3E}">
        <p14:creationId xmlns:p14="http://schemas.microsoft.com/office/powerpoint/2010/main" val="202086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522AE2-66D3-4C52-B0AF-EF659D787A7F}"/>
              </a:ext>
            </a:extLst>
          </p:cNvPr>
          <p:cNvSpPr>
            <a:spLocks noGrp="1"/>
          </p:cNvSpPr>
          <p:nvPr>
            <p:ph type="title"/>
          </p:nvPr>
        </p:nvSpPr>
        <p:spPr/>
        <p:txBody>
          <a:bodyPr>
            <a:normAutofit/>
          </a:bodyPr>
          <a:lstStyle/>
          <a:p>
            <a:r>
              <a:rPr lang="en-US" altLang="zh-TW" sz="6600" dirty="0">
                <a:latin typeface="標楷體" panose="03000509000000000000" pitchFamily="65" charset="-120"/>
                <a:ea typeface="標楷體" panose="03000509000000000000" pitchFamily="65" charset="-120"/>
              </a:rPr>
              <a:t>0603</a:t>
            </a:r>
            <a:r>
              <a:rPr lang="zh-TW" altLang="en-US" sz="6600" dirty="0">
                <a:latin typeface="標楷體" panose="03000509000000000000" pitchFamily="65" charset="-120"/>
                <a:ea typeface="標楷體" panose="03000509000000000000" pitchFamily="65" charset="-120"/>
              </a:rPr>
              <a:t>聯絡簿</a:t>
            </a:r>
          </a:p>
        </p:txBody>
      </p:sp>
      <p:sp>
        <p:nvSpPr>
          <p:cNvPr id="3" name="內容版面配置區 2">
            <a:extLst>
              <a:ext uri="{FF2B5EF4-FFF2-40B4-BE49-F238E27FC236}">
                <a16:creationId xmlns:a16="http://schemas.microsoft.com/office/drawing/2014/main" id="{AB41E575-3E43-45B8-B998-45CC2904E10B}"/>
              </a:ext>
            </a:extLst>
          </p:cNvPr>
          <p:cNvSpPr>
            <a:spLocks noGrp="1"/>
          </p:cNvSpPr>
          <p:nvPr>
            <p:ph idx="1"/>
          </p:nvPr>
        </p:nvSpPr>
        <p:spPr>
          <a:xfrm>
            <a:off x="838200" y="1825625"/>
            <a:ext cx="10515600" cy="4773138"/>
          </a:xfrm>
        </p:spPr>
        <p:txBody>
          <a:bodyPr>
            <a:normAutofit/>
          </a:bodyPr>
          <a:lstStyle/>
          <a:p>
            <a:pPr marL="0" lvl="0" indent="0">
              <a:buNone/>
            </a:pPr>
            <a:r>
              <a:rPr lang="en-US" altLang="zh-TW" sz="3600" dirty="0">
                <a:latin typeface="標楷體" panose="03000509000000000000" pitchFamily="65" charset="-120"/>
                <a:ea typeface="標楷體" panose="03000509000000000000" pitchFamily="65" charset="-120"/>
              </a:rPr>
              <a:t>1.</a:t>
            </a:r>
            <a:r>
              <a:rPr lang="zh-TW" altLang="en-US" sz="3600" dirty="0">
                <a:latin typeface="標楷體" panose="03000509000000000000" pitchFamily="65" charset="-120"/>
                <a:ea typeface="標楷體" panose="03000509000000000000" pitchFamily="65" charset="-120"/>
              </a:rPr>
              <a:t>複習國語</a:t>
            </a:r>
            <a:r>
              <a:rPr lang="en-US" altLang="zh-TW" sz="3600" dirty="0" err="1">
                <a:latin typeface="標楷體" panose="03000509000000000000" pitchFamily="65" charset="-120"/>
                <a:ea typeface="標楷體" panose="03000509000000000000" pitchFamily="65" charset="-120"/>
              </a:rPr>
              <a:t>L8~L11</a:t>
            </a:r>
            <a:endParaRPr lang="en-US" altLang="zh-TW" sz="3600" dirty="0">
              <a:latin typeface="標楷體" panose="03000509000000000000" pitchFamily="65" charset="-120"/>
              <a:ea typeface="標楷體" panose="03000509000000000000" pitchFamily="65" charset="-120"/>
            </a:endParaRPr>
          </a:p>
          <a:p>
            <a:pPr marL="0" lvl="0" indent="0">
              <a:buNone/>
              <a:defRPr/>
            </a:pPr>
            <a:r>
              <a:rPr lang="en-US" altLang="zh-TW" sz="3600" dirty="0">
                <a:latin typeface="標楷體" panose="03000509000000000000" pitchFamily="65" charset="-120"/>
                <a:ea typeface="標楷體" panose="03000509000000000000" pitchFamily="65" charset="-120"/>
              </a:rPr>
              <a:t>2.</a:t>
            </a:r>
            <a:r>
              <a:rPr lang="en-US" altLang="zh-TW" sz="3600" dirty="0">
                <a:solidFill>
                  <a:srgbClr val="FF0000"/>
                </a:solidFill>
              </a:rPr>
              <a:t> 6/4</a:t>
            </a:r>
            <a:r>
              <a:rPr lang="zh-TW" altLang="en-US" sz="3600" dirty="0">
                <a:solidFill>
                  <a:srgbClr val="FF0000"/>
                </a:solidFill>
              </a:rPr>
              <a:t>星期五</a:t>
            </a:r>
            <a:r>
              <a:rPr lang="en-US" altLang="zh-TW" sz="3600" dirty="0">
                <a:solidFill>
                  <a:srgbClr val="FF0000"/>
                </a:solidFill>
              </a:rPr>
              <a:t>(9:30~10:10)</a:t>
            </a:r>
            <a:r>
              <a:rPr lang="zh-TW" altLang="en-US" sz="3600" dirty="0">
                <a:solidFill>
                  <a:srgbClr val="FF0000"/>
                </a:solidFill>
              </a:rPr>
              <a:t>考國語</a:t>
            </a:r>
            <a:r>
              <a:rPr lang="en-US" altLang="zh-TW" sz="3600" dirty="0">
                <a:solidFill>
                  <a:srgbClr val="FF0000"/>
                </a:solidFill>
              </a:rPr>
              <a:t> </a:t>
            </a:r>
            <a:r>
              <a:rPr lang="en-US" altLang="zh-TW" sz="3600" dirty="0" err="1">
                <a:solidFill>
                  <a:srgbClr val="FF0000"/>
                </a:solidFill>
              </a:rPr>
              <a:t>L8~L11</a:t>
            </a:r>
            <a:endParaRPr lang="en-US" altLang="zh-TW" sz="3600" dirty="0">
              <a:solidFill>
                <a:srgbClr val="FF0000"/>
              </a:solidFill>
            </a:endParaRPr>
          </a:p>
          <a:p>
            <a:pPr marL="0" lvl="0" indent="0">
              <a:buNone/>
            </a:pPr>
            <a:r>
              <a:rPr lang="en-US" altLang="zh-TW" sz="3600" dirty="0">
                <a:solidFill>
                  <a:srgbClr val="002060"/>
                </a:solidFill>
                <a:latin typeface="標楷體" panose="03000509000000000000" pitchFamily="65" charset="-120"/>
                <a:ea typeface="標楷體" panose="03000509000000000000" pitchFamily="65" charset="-120"/>
              </a:rPr>
              <a:t>3</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綜合課表單作業</a:t>
            </a:r>
            <a:r>
              <a:rPr lang="en-US" altLang="zh-TW" sz="3600" dirty="0">
                <a:latin typeface="標楷體" panose="03000509000000000000" pitchFamily="65" charset="-120"/>
                <a:ea typeface="標楷體" panose="03000509000000000000" pitchFamily="65" charset="-120"/>
                <a:hlinkClick r:id="rId2"/>
              </a:rPr>
              <a:t>https://</a:t>
            </a:r>
            <a:r>
              <a:rPr lang="en-US" altLang="zh-TW" sz="3600" dirty="0" err="1">
                <a:latin typeface="標楷體" panose="03000509000000000000" pitchFamily="65" charset="-120"/>
                <a:ea typeface="標楷體" panose="03000509000000000000" pitchFamily="65" charset="-120"/>
                <a:hlinkClick r:id="rId2"/>
              </a:rPr>
              <a:t>forms.gle</a:t>
            </a:r>
            <a:r>
              <a:rPr lang="en-US" altLang="zh-TW" sz="3600" dirty="0">
                <a:latin typeface="標楷體" panose="03000509000000000000" pitchFamily="65" charset="-120"/>
                <a:ea typeface="標楷體" panose="03000509000000000000" pitchFamily="65" charset="-120"/>
                <a:hlinkClick r:id="rId2"/>
              </a:rPr>
              <a:t>/</a:t>
            </a:r>
            <a:r>
              <a:rPr lang="en-US" altLang="zh-TW" sz="3600" dirty="0" err="1">
                <a:latin typeface="標楷體" panose="03000509000000000000" pitchFamily="65" charset="-120"/>
                <a:ea typeface="標楷體" panose="03000509000000000000" pitchFamily="65" charset="-120"/>
                <a:hlinkClick r:id="rId2"/>
              </a:rPr>
              <a:t>4xK46C865fQXPudn9</a:t>
            </a:r>
            <a:endParaRPr lang="en-US" altLang="zh-TW" sz="3600" dirty="0">
              <a:latin typeface="標楷體" panose="03000509000000000000" pitchFamily="65" charset="-120"/>
              <a:ea typeface="標楷體" panose="03000509000000000000" pitchFamily="65" charset="-120"/>
            </a:endParaRPr>
          </a:p>
          <a:p>
            <a:pPr marL="0" lvl="0" indent="0">
              <a:buNone/>
            </a:pPr>
            <a:endParaRPr lang="en-US" altLang="zh-TW" sz="3600" dirty="0">
              <a:latin typeface="標楷體" panose="03000509000000000000" pitchFamily="65" charset="-120"/>
              <a:ea typeface="標楷體" panose="03000509000000000000" pitchFamily="65" charset="-120"/>
            </a:endParaRPr>
          </a:p>
          <a:p>
            <a:pPr marL="0" lvl="0" indent="0">
              <a:buNone/>
            </a:pPr>
            <a:endParaRPr lang="en-US" altLang="zh-TW" sz="3600" dirty="0">
              <a:latin typeface="標楷體" panose="03000509000000000000" pitchFamily="65" charset="-120"/>
              <a:ea typeface="標楷體" panose="03000509000000000000" pitchFamily="65" charset="-120"/>
            </a:endParaRPr>
          </a:p>
          <a:p>
            <a:pPr marL="0" lvl="0" indent="0">
              <a:buNone/>
            </a:pPr>
            <a:endParaRPr lang="en-US"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31795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9CD576-E0EF-4D8C-8987-F31DF1FB3829}"/>
              </a:ext>
            </a:extLst>
          </p:cNvPr>
          <p:cNvSpPr>
            <a:spLocks noGrp="1"/>
          </p:cNvSpPr>
          <p:nvPr>
            <p:ph type="title"/>
          </p:nvPr>
        </p:nvSpPr>
        <p:spPr/>
        <p:txBody>
          <a:bodyPr>
            <a:normAutofit fontScale="90000"/>
          </a:bodyPr>
          <a:lstStyle/>
          <a:p>
            <a:r>
              <a:rPr lang="zh-TW" altLang="en-US" b="1" dirty="0"/>
              <a:t>今天的幸運號碼是</a:t>
            </a:r>
            <a:r>
              <a:rPr lang="en-US" altLang="zh-TW" b="1" dirty="0"/>
              <a:t>(</a:t>
            </a:r>
            <a:r>
              <a:rPr lang="zh-TW" altLang="en-US" b="1" dirty="0"/>
              <a:t>拍下回傳</a:t>
            </a:r>
            <a:r>
              <a:rPr lang="zh-TW" altLang="en-US" b="1" dirty="0">
                <a:solidFill>
                  <a:srgbClr val="FF0000"/>
                </a:solidFill>
              </a:rPr>
              <a:t>學習成果</a:t>
            </a:r>
            <a:r>
              <a:rPr lang="zh-TW" altLang="en-US" b="1" dirty="0"/>
              <a:t>，照片中可以有人物</a:t>
            </a:r>
            <a:r>
              <a:rPr lang="en-US" altLang="zh-TW" b="1" dirty="0"/>
              <a:t>)</a:t>
            </a:r>
            <a:br>
              <a:rPr lang="en-US" altLang="zh-TW" b="1" dirty="0"/>
            </a:br>
            <a:endParaRPr lang="zh-TW" altLang="en-US" b="1" dirty="0"/>
          </a:p>
        </p:txBody>
      </p:sp>
      <p:sp>
        <p:nvSpPr>
          <p:cNvPr id="3" name="內容版面配置區 2">
            <a:extLst>
              <a:ext uri="{FF2B5EF4-FFF2-40B4-BE49-F238E27FC236}">
                <a16:creationId xmlns:a16="http://schemas.microsoft.com/office/drawing/2014/main" id="{26703616-3921-42EF-B3D3-FA91C61A04E0}"/>
              </a:ext>
            </a:extLst>
          </p:cNvPr>
          <p:cNvSpPr>
            <a:spLocks noGrp="1"/>
          </p:cNvSpPr>
          <p:nvPr>
            <p:ph idx="1"/>
          </p:nvPr>
        </p:nvSpPr>
        <p:spPr/>
        <p:txBody>
          <a:bodyPr/>
          <a:lstStyle/>
          <a:p>
            <a:endParaRPr lang="en-US" altLang="zh-TW" dirty="0"/>
          </a:p>
          <a:p>
            <a:pPr marL="0" indent="0">
              <a:buNone/>
            </a:pPr>
            <a:r>
              <a:rPr lang="en-US" altLang="zh-TW" sz="7200" dirty="0">
                <a:solidFill>
                  <a:srgbClr val="0070C0"/>
                </a:solidFill>
              </a:rPr>
              <a:t>12</a:t>
            </a:r>
            <a:r>
              <a:rPr lang="zh-TW" altLang="en-US" sz="7200" dirty="0">
                <a:solidFill>
                  <a:srgbClr val="0070C0"/>
                </a:solidFill>
              </a:rPr>
              <a:t>     </a:t>
            </a:r>
            <a:r>
              <a:rPr lang="en-US" altLang="zh-TW" sz="7200" dirty="0">
                <a:solidFill>
                  <a:srgbClr val="0070C0"/>
                </a:solidFill>
              </a:rPr>
              <a:t>3</a:t>
            </a:r>
            <a:r>
              <a:rPr lang="zh-TW" altLang="en-US" sz="7200" dirty="0">
                <a:solidFill>
                  <a:srgbClr val="0070C0"/>
                </a:solidFill>
              </a:rPr>
              <a:t>     </a:t>
            </a:r>
            <a:r>
              <a:rPr lang="en-US" altLang="zh-TW" sz="7200" dirty="0">
                <a:solidFill>
                  <a:srgbClr val="0070C0"/>
                </a:solidFill>
              </a:rPr>
              <a:t>19</a:t>
            </a:r>
            <a:br>
              <a:rPr lang="en-US" altLang="zh-TW" dirty="0"/>
            </a:br>
            <a:endParaRPr lang="zh-TW" altLang="en-US" dirty="0"/>
          </a:p>
        </p:txBody>
      </p:sp>
    </p:spTree>
    <p:extLst>
      <p:ext uri="{BB962C8B-B14F-4D97-AF65-F5344CB8AC3E}">
        <p14:creationId xmlns:p14="http://schemas.microsoft.com/office/powerpoint/2010/main" val="36076017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B7BE26-1131-4937-B269-1A6364164A0F}"/>
              </a:ext>
            </a:extLst>
          </p:cNvPr>
          <p:cNvSpPr>
            <a:spLocks noGrp="1"/>
          </p:cNvSpPr>
          <p:nvPr>
            <p:ph type="title"/>
          </p:nvPr>
        </p:nvSpPr>
        <p:spPr/>
        <p:txBody>
          <a:bodyPr/>
          <a:lstStyle/>
          <a:p>
            <a:r>
              <a:rPr lang="zh-TW" altLang="en-US" b="1" dirty="0">
                <a:solidFill>
                  <a:srgbClr val="FF0000"/>
                </a:solidFill>
                <a:latin typeface="標楷體" panose="03000509000000000000" pitchFamily="65" charset="-120"/>
                <a:ea typeface="標楷體" panose="03000509000000000000" pitchFamily="65" charset="-120"/>
              </a:rPr>
              <a:t>數學測驗連結</a:t>
            </a:r>
            <a:r>
              <a:rPr lang="en-US" altLang="zh-TW" b="1" dirty="0">
                <a:solidFill>
                  <a:srgbClr val="FF0000"/>
                </a:solidFill>
                <a:latin typeface="標楷體" panose="03000509000000000000" pitchFamily="65" charset="-120"/>
                <a:ea typeface="標楷體" panose="03000509000000000000" pitchFamily="65" charset="-120"/>
              </a:rPr>
              <a:t>(10:20~11:20)</a:t>
            </a:r>
            <a:endParaRPr lang="zh-TW" altLang="en-US" b="1" dirty="0">
              <a:solidFill>
                <a:srgbClr val="FF0000"/>
              </a:solidFill>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13DCF053-2174-477A-A079-09295A63D034}"/>
              </a:ext>
            </a:extLst>
          </p:cNvPr>
          <p:cNvSpPr>
            <a:spLocks noGrp="1"/>
          </p:cNvSpPr>
          <p:nvPr>
            <p:ph idx="1"/>
          </p:nvPr>
        </p:nvSpPr>
        <p:spPr/>
        <p:txBody>
          <a:bodyPr/>
          <a:lstStyle/>
          <a:p>
            <a:endParaRPr lang="zh-TW" altLang="en-US" dirty="0"/>
          </a:p>
        </p:txBody>
      </p:sp>
    </p:spTree>
    <p:extLst>
      <p:ext uri="{BB962C8B-B14F-4D97-AF65-F5344CB8AC3E}">
        <p14:creationId xmlns:p14="http://schemas.microsoft.com/office/powerpoint/2010/main" val="416786950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1929</TotalTime>
  <Words>635</Words>
  <Application>Microsoft Office PowerPoint</Application>
  <PresentationFormat>寬螢幕</PresentationFormat>
  <Paragraphs>64</Paragraphs>
  <Slides>10</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10</vt:i4>
      </vt:variant>
    </vt:vector>
  </HeadingPairs>
  <TitlesOfParts>
    <vt:vector size="17" baseType="lpstr">
      <vt:lpstr>新細明體</vt:lpstr>
      <vt:lpstr>標楷體</vt:lpstr>
      <vt:lpstr>Arial</vt:lpstr>
      <vt:lpstr>Calibri</vt:lpstr>
      <vt:lpstr>Calibri Light</vt:lpstr>
      <vt:lpstr>Wingdings</vt:lpstr>
      <vt:lpstr>Office 佈景主題</vt:lpstr>
      <vt:lpstr>PowerPoint 簡報</vt:lpstr>
      <vt:lpstr>0603自學任務</vt:lpstr>
      <vt:lpstr>0603自學任務</vt:lpstr>
      <vt:lpstr>0603自學任務</vt:lpstr>
      <vt:lpstr>補充資源</vt:lpstr>
      <vt:lpstr>訂正作業</vt:lpstr>
      <vt:lpstr>0603聯絡簿</vt:lpstr>
      <vt:lpstr>今天的幸運號碼是(拍下回傳學習成果，照片中可以有人物) </vt:lpstr>
      <vt:lpstr>數學測驗連結(10:20~11:20)</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Administrator</dc:creator>
  <cp:lastModifiedBy>Administrator</cp:lastModifiedBy>
  <cp:revision>134</cp:revision>
  <cp:lastPrinted>2021-05-21T02:28:37Z</cp:lastPrinted>
  <dcterms:created xsi:type="dcterms:W3CDTF">2021-05-20T01:08:43Z</dcterms:created>
  <dcterms:modified xsi:type="dcterms:W3CDTF">2021-06-03T00:26:51Z</dcterms:modified>
</cp:coreProperties>
</file>