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79" r:id="rId4"/>
    <p:sldId id="280" r:id="rId5"/>
    <p:sldId id="281" r:id="rId6"/>
    <p:sldId id="278" r:id="rId7"/>
    <p:sldId id="261" r:id="rId8"/>
    <p:sldId id="268" r:id="rId9"/>
    <p:sldId id="277" r:id="rId10"/>
    <p:sldId id="260" r:id="rId11"/>
    <p:sldId id="272" r:id="rId12"/>
  </p:sldIdLst>
  <p:sldSz cx="12192000" cy="6858000"/>
  <p:notesSz cx="6797675" cy="9926638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istrator" initials="A" lastIdx="1" clrIdx="0">
    <p:extLst>
      <p:ext uri="{19B8F6BF-5375-455C-9EA6-DF929625EA0E}">
        <p15:presenceInfo xmlns:p15="http://schemas.microsoft.com/office/powerpoint/2012/main" userId="Administrato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59DBF28-B70F-4006-B1A6-8EC063E796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57E622DC-D42D-426C-9B1D-1794108A3E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465EFF62-2892-4EBE-97DD-E0784F81D1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F0561-29A1-40BD-8B2F-7BC5A4A8517D}" type="datetimeFigureOut">
              <a:rPr lang="zh-TW" altLang="en-US" smtClean="0"/>
              <a:pPr/>
              <a:t>2021/6/2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D711CB1C-ACFA-4B88-949C-A74740A4C8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6AC1FFEF-9847-4ABE-B016-0CEBD8D2E7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517D9-0E50-47C9-AEB0-2A8F3FD168E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91515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B074F29-DCFB-4890-B077-467CC643A3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DCE0DB77-8DA9-47EC-B4CC-BB11A7B362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EE07D25E-839D-4554-8795-4A10C540A4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F0561-29A1-40BD-8B2F-7BC5A4A8517D}" type="datetimeFigureOut">
              <a:rPr lang="zh-TW" altLang="en-US" smtClean="0"/>
              <a:pPr/>
              <a:t>2021/6/2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80EB2CBB-6DD8-4EAA-82E1-132E42B0A3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4C09C80C-200C-4189-8390-11CA022067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517D9-0E50-47C9-AEB0-2A8F3FD168E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435855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486F2428-FA5B-4AAC-B65C-FFEA5481443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122FE267-E081-4241-B393-5FAEB2BC55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DCCD3EF0-5823-4405-B15B-272350220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F0561-29A1-40BD-8B2F-7BC5A4A8517D}" type="datetimeFigureOut">
              <a:rPr lang="zh-TW" altLang="en-US" smtClean="0"/>
              <a:pPr/>
              <a:t>2021/6/2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D2EAF7C6-1C90-4558-B898-7F4451A233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59A80DE6-6E70-4BC0-9101-4A9457B13B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517D9-0E50-47C9-AEB0-2A8F3FD168E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388767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A7FE2EF-0BBF-4D35-B0FD-3F218925E3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58B0265E-F88D-49F5-916D-16D6F9563C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5D88D1CC-1311-4AD6-B14E-FBCD59F7CD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F0561-29A1-40BD-8B2F-7BC5A4A8517D}" type="datetimeFigureOut">
              <a:rPr lang="zh-TW" altLang="en-US" smtClean="0"/>
              <a:pPr/>
              <a:t>2021/6/2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4AA8CDBE-052D-4CA8-A521-C610559306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03DB1D06-7239-47AC-9E2F-092D739A2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517D9-0E50-47C9-AEB0-2A8F3FD168E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502151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BCBCE34-AD2C-4EF4-9D1E-981BE1E4C8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9232D9B1-0660-41D7-B9D3-06518B656C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ABA1D00A-C299-4C00-8E41-B53F65377D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F0561-29A1-40BD-8B2F-7BC5A4A8517D}" type="datetimeFigureOut">
              <a:rPr lang="zh-TW" altLang="en-US" smtClean="0"/>
              <a:pPr/>
              <a:t>2021/6/2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80ABFB83-36A2-4358-81D9-79BFC246CF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7462BE3C-5DB8-4FDF-8352-CE3EBE0851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517D9-0E50-47C9-AEB0-2A8F3FD168E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051541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F563B98-A905-4AA8-9465-4B410D43E1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862678F2-183B-498E-A2D7-FA036D49AA6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4432121F-4AB9-4450-A2B2-6864D883C9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5C861D28-5153-4F04-B439-043485F2EC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F0561-29A1-40BD-8B2F-7BC5A4A8517D}" type="datetimeFigureOut">
              <a:rPr lang="zh-TW" altLang="en-US" smtClean="0"/>
              <a:pPr/>
              <a:t>2021/6/2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751177E4-B8E5-429E-AC99-6438782D11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770B725E-CB5F-4966-BB8A-B481FEECC5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517D9-0E50-47C9-AEB0-2A8F3FD168E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840542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0BE75E9-106B-4712-928D-5C95344E57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EE182F47-1274-4669-BA26-B05D23557C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EEBA7E8A-B843-4198-95A6-72CE903AD0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6352418C-79EC-4BCA-9C1A-C44004EF5F3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27F9E5DA-6C1A-4D01-A0ED-20B7A3AF0A2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C87E78E8-E594-4885-A639-D4EEC87C7D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F0561-29A1-40BD-8B2F-7BC5A4A8517D}" type="datetimeFigureOut">
              <a:rPr lang="zh-TW" altLang="en-US" smtClean="0"/>
              <a:pPr/>
              <a:t>2021/6/2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30EBAFA4-6E2B-47FF-8BC8-10124894C3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F2E664A5-8343-41CA-9BD0-0762932F7B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517D9-0E50-47C9-AEB0-2A8F3FD168E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169042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3739E36-64FC-48A6-A4D3-678DE7EF9E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F27083F3-281F-4167-9156-18A40AC2A2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F0561-29A1-40BD-8B2F-7BC5A4A8517D}" type="datetimeFigureOut">
              <a:rPr lang="zh-TW" altLang="en-US" smtClean="0"/>
              <a:pPr/>
              <a:t>2021/6/2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64D71013-B3BB-4C3A-97C2-655E766C53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7DB865C5-224E-4D18-9119-064619C3A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517D9-0E50-47C9-AEB0-2A8F3FD168E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850632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2C5BE46C-48D9-4DBA-99E9-C557C0822B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F0561-29A1-40BD-8B2F-7BC5A4A8517D}" type="datetimeFigureOut">
              <a:rPr lang="zh-TW" altLang="en-US" smtClean="0"/>
              <a:pPr/>
              <a:t>2021/6/2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260EBB75-9A13-45FD-ACF6-02326C9D66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95E779E3-BB90-4F2D-8FFF-CBF421780C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517D9-0E50-47C9-AEB0-2A8F3FD168E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05211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2945674-5CA0-4ADE-A542-FCF317A85A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ED62519-D3A9-4925-8311-DFA2D2C84E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C6C33398-FF37-4428-A953-E2DEEB2985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8D187157-4A0F-4175-A428-3B8F673391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F0561-29A1-40BD-8B2F-7BC5A4A8517D}" type="datetimeFigureOut">
              <a:rPr lang="zh-TW" altLang="en-US" smtClean="0"/>
              <a:pPr/>
              <a:t>2021/6/2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51FEC3F2-3570-45ED-B0AA-A519E6B1D7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FB076AFC-E246-45F0-9376-1C825592B3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517D9-0E50-47C9-AEB0-2A8F3FD168E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676372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E289451-1230-46B3-AA7C-C0B6341A94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8DFDB8E0-073D-4D94-A2E7-F2151ED7064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EA8E1588-A598-44E6-9F8D-956EA36B0C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23A78B4B-B032-44AC-AE6B-E57F6222DD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F0561-29A1-40BD-8B2F-7BC5A4A8517D}" type="datetimeFigureOut">
              <a:rPr lang="zh-TW" altLang="en-US" smtClean="0"/>
              <a:pPr/>
              <a:t>2021/6/2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B33C9DCE-DA2A-4E32-92A5-E94E03FF2C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973FEFAF-A0AA-41C9-9DB0-7902787442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517D9-0E50-47C9-AEB0-2A8F3FD168E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26817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D4A6CF65-A53E-4AF9-BA9B-1A99A4F971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096D6BDB-11C6-4670-9B85-4DD40B6598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425C4508-E2FB-4D4F-8C3A-A40191D3E71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7F0561-29A1-40BD-8B2F-7BC5A4A8517D}" type="datetimeFigureOut">
              <a:rPr lang="zh-TW" altLang="en-US" smtClean="0"/>
              <a:pPr/>
              <a:t>2021/6/2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5355EE85-4549-4B8D-85A8-564B174DD10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E719C0B0-C085-49A4-864C-5D87AD938F1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1517D9-0E50-47C9-AEB0-2A8F3FD168E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522165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forms.gle/kwGkBod6ZwdQQYy38" TargetMode="External"/><Relationship Id="rId2" Type="http://schemas.openxmlformats.org/officeDocument/2006/relationships/hyperlink" Target="https://forms.gle/sUmmGpAVPmZNXgy29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drive.google.com/file/d/1ESRFdgRnMdprzWeJgaWOfeR69FAkZOHr/view?usp=sharing" TargetMode="External"/><Relationship Id="rId2" Type="http://schemas.openxmlformats.org/officeDocument/2006/relationships/hyperlink" Target="http://www2.tn.edu.tw/hlearning/Course0601B.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file:///C:\Users\Administrator\Downloads\&#231;&#183;&#154;&#228;&#184;&#138;&#232;&#135;&#170;&#229;&#173;&#184;&#232;&#179;&#135;&#230;&#186;&#144;.pdf" TargetMode="External"/><Relationship Id="rId2" Type="http://schemas.openxmlformats.org/officeDocument/2006/relationships/hyperlink" Target="http://www2.tn.edu.tw/hlearning/Course0601B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video.cloud.edu.tw/video/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C868DFD-2F83-49AB-93AB-DB0C36F50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5A6BE25E-97E8-4023-B40D-84B1EC456C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1895" y="1253330"/>
            <a:ext cx="10515600" cy="523954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10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0602</a:t>
            </a:r>
          </a:p>
          <a:p>
            <a:pPr marL="0" indent="0">
              <a:buNone/>
            </a:pPr>
            <a:r>
              <a:rPr lang="zh-TW" altLang="en-US" sz="10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六丁導師叮嚀</a:t>
            </a:r>
            <a:endParaRPr lang="en-US" altLang="zh-TW" sz="100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en-US" altLang="zh-TW" sz="100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3707280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F522AE2-66D3-4C52-B0AF-EF659D787A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6600" dirty="0">
                <a:latin typeface="標楷體" panose="03000509000000000000" pitchFamily="65" charset="-120"/>
                <a:ea typeface="標楷體" panose="03000509000000000000" pitchFamily="65" charset="-120"/>
              </a:rPr>
              <a:t>0602</a:t>
            </a:r>
            <a:r>
              <a:rPr lang="zh-TW" altLang="en-US" sz="6600" dirty="0">
                <a:latin typeface="標楷體" panose="03000509000000000000" pitchFamily="65" charset="-120"/>
                <a:ea typeface="標楷體" panose="03000509000000000000" pitchFamily="65" charset="-120"/>
              </a:rPr>
              <a:t>聯絡簿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AB41E575-3E43-45B8-B998-45CC2904E1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73138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複習數學</a:t>
            </a:r>
            <a:endParaRPr lang="en-US" altLang="zh-TW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lvl="0" indent="0">
              <a:buNone/>
            </a:pP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明考數學</a:t>
            </a:r>
            <a:r>
              <a:rPr lang="en-US" altLang="zh-TW" sz="3600" dirty="0" err="1">
                <a:latin typeface="標楷體" panose="03000509000000000000" pitchFamily="65" charset="-120"/>
                <a:ea typeface="標楷體" panose="03000509000000000000" pitchFamily="65" charset="-120"/>
              </a:rPr>
              <a:t>U5~U7</a:t>
            </a:r>
            <a:endParaRPr lang="en-US" altLang="zh-TW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lvl="0" indent="0">
              <a:buNone/>
            </a:pPr>
            <a:r>
              <a:rPr lang="en-US" altLang="zh-TW" sz="3600" dirty="0" err="1">
                <a:latin typeface="標楷體" panose="03000509000000000000" pitchFamily="65" charset="-120"/>
                <a:ea typeface="標楷體" panose="03000509000000000000" pitchFamily="65" charset="-120"/>
              </a:rPr>
              <a:t>3.Google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表單作業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  <a:hlinkClick r:id="rId2"/>
              </a:rPr>
              <a:t>https://</a:t>
            </a:r>
            <a:r>
              <a:rPr lang="en-US" altLang="zh-TW" sz="3600" dirty="0" err="1">
                <a:latin typeface="標楷體" panose="03000509000000000000" pitchFamily="65" charset="-120"/>
                <a:ea typeface="標楷體" panose="03000509000000000000" pitchFamily="65" charset="-120"/>
                <a:hlinkClick r:id="rId2"/>
              </a:rPr>
              <a:t>forms.gle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  <a:hlinkClick r:id="rId2"/>
              </a:rPr>
              <a:t>/</a:t>
            </a:r>
            <a:r>
              <a:rPr lang="en-US" altLang="zh-TW" sz="3600" dirty="0" err="1">
                <a:latin typeface="標楷體" panose="03000509000000000000" pitchFamily="65" charset="-120"/>
                <a:ea typeface="標楷體" panose="03000509000000000000" pitchFamily="65" charset="-120"/>
                <a:hlinkClick r:id="rId2"/>
              </a:rPr>
              <a:t>sUmmGpAVPmZNXgy29</a:t>
            </a:r>
            <a:endParaRPr lang="en-US" altLang="zh-TW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lvl="0" indent="0">
              <a:buNone/>
            </a:pP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4.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綜合課給男同學的表單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今天是交件日期的最後一天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  <a:hlinkClick r:id="rId3"/>
              </a:rPr>
              <a:t> https://</a:t>
            </a:r>
            <a:r>
              <a:rPr lang="en-US" altLang="zh-TW" sz="3600" dirty="0" err="1">
                <a:latin typeface="標楷體" panose="03000509000000000000" pitchFamily="65" charset="-120"/>
                <a:ea typeface="標楷體" panose="03000509000000000000" pitchFamily="65" charset="-120"/>
                <a:hlinkClick r:id="rId3"/>
              </a:rPr>
              <a:t>forms.gle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  <a:hlinkClick r:id="rId3"/>
              </a:rPr>
              <a:t>/</a:t>
            </a:r>
            <a:r>
              <a:rPr lang="en-US" altLang="zh-TW" sz="3600" dirty="0" err="1">
                <a:latin typeface="標楷體" panose="03000509000000000000" pitchFamily="65" charset="-120"/>
                <a:ea typeface="標楷體" panose="03000509000000000000" pitchFamily="65" charset="-120"/>
                <a:hlinkClick r:id="rId3"/>
              </a:rPr>
              <a:t>kwGkBod6ZwdQQYy38</a:t>
            </a:r>
            <a:endParaRPr lang="en-US" altLang="zh-TW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lvl="0" indent="0">
              <a:buNone/>
            </a:pPr>
            <a:endParaRPr lang="en-US" altLang="zh-TW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lvl="0" indent="0">
              <a:buNone/>
            </a:pPr>
            <a:endParaRPr lang="en-US" altLang="zh-TW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lvl="0" indent="0">
              <a:buNone/>
            </a:pPr>
            <a:endParaRPr lang="en-US" altLang="zh-TW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0317956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A9CD576-E0EF-4D8C-8987-F31DF1FB38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/>
              <a:t>今天的幸運號碼是</a:t>
            </a:r>
            <a:br>
              <a:rPr lang="en-US" altLang="zh-TW" b="1" dirty="0"/>
            </a:br>
            <a:endParaRPr lang="zh-TW" altLang="en-US" b="1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6703616-3921-42EF-B3D3-FA91C61A04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zh-TW" dirty="0"/>
          </a:p>
          <a:p>
            <a:pPr marL="0" indent="0">
              <a:buNone/>
            </a:pPr>
            <a:r>
              <a:rPr lang="en-US" altLang="zh-TW" sz="7200" dirty="0">
                <a:solidFill>
                  <a:srgbClr val="0070C0"/>
                </a:solidFill>
              </a:rPr>
              <a:t>23</a:t>
            </a:r>
            <a:r>
              <a:rPr lang="zh-TW" altLang="en-US" sz="7200" dirty="0">
                <a:solidFill>
                  <a:srgbClr val="0070C0"/>
                </a:solidFill>
              </a:rPr>
              <a:t>     </a:t>
            </a:r>
            <a:r>
              <a:rPr lang="en-US" altLang="zh-TW" sz="7200" dirty="0">
                <a:solidFill>
                  <a:srgbClr val="0070C0"/>
                </a:solidFill>
              </a:rPr>
              <a:t>10</a:t>
            </a:r>
            <a:r>
              <a:rPr lang="zh-TW" altLang="en-US" sz="7200" dirty="0">
                <a:solidFill>
                  <a:srgbClr val="0070C0"/>
                </a:solidFill>
              </a:rPr>
              <a:t>     </a:t>
            </a:r>
            <a:r>
              <a:rPr lang="en-US" altLang="zh-TW" sz="7200" dirty="0">
                <a:solidFill>
                  <a:srgbClr val="0070C0"/>
                </a:solidFill>
              </a:rPr>
              <a:t>11</a:t>
            </a:r>
            <a:br>
              <a:rPr lang="en-US" altLang="zh-TW" dirty="0"/>
            </a:b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60760176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7803F7A-3D9E-40F7-ACF4-F430C06F57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1699" y="35187"/>
            <a:ext cx="10515600" cy="1048895"/>
          </a:xfrm>
        </p:spPr>
        <p:txBody>
          <a:bodyPr>
            <a:normAutofit/>
          </a:bodyPr>
          <a:lstStyle/>
          <a:p>
            <a:r>
              <a:rPr lang="en-US" altLang="zh-TW" sz="6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0602</a:t>
            </a:r>
            <a:r>
              <a:rPr lang="zh-TW" altLang="en-US" sz="6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自學任務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DD243C2-8DD1-4A11-B6DF-AF098A24B5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159497"/>
            <a:ext cx="10642601" cy="5663316"/>
          </a:xfrm>
        </p:spPr>
        <p:txBody>
          <a:bodyPr>
            <a:normAutofit/>
          </a:bodyPr>
          <a:lstStyle/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早自修：閱讀課外書、確實訂正各項作業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dirty="0">
              <a:solidFill>
                <a:srgbClr val="7030A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國語課：複習自修：國語課本、國語習作、甲乙本</a:t>
            </a:r>
            <a:endParaRPr lang="en-US" altLang="zh-TW" dirty="0">
              <a:solidFill>
                <a:srgbClr val="7030A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dirty="0">
                <a:solidFill>
                  <a:schemeClr val="bg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健體：線上直播</a:t>
            </a:r>
            <a:endParaRPr lang="en-US" altLang="zh-TW" dirty="0">
              <a:solidFill>
                <a:schemeClr val="bg2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dirty="0">
                <a:solidFill>
                  <a:schemeClr val="bg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en-US" altLang="zh-TW" dirty="0" err="1">
                <a:solidFill>
                  <a:schemeClr val="bg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www2.tn.edu.tw</a:t>
            </a:r>
            <a:r>
              <a:rPr lang="en-US" altLang="zh-TW" dirty="0">
                <a:solidFill>
                  <a:schemeClr val="bg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en-US" altLang="zh-TW" dirty="0" err="1">
                <a:solidFill>
                  <a:schemeClr val="bg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hlearning</a:t>
            </a:r>
            <a:r>
              <a:rPr lang="en-US" altLang="zh-TW" dirty="0">
                <a:solidFill>
                  <a:schemeClr val="bg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en-US" altLang="zh-TW" dirty="0" err="1">
                <a:solidFill>
                  <a:schemeClr val="bg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Course0601B.html</a:t>
            </a:r>
            <a:endParaRPr lang="en-US" altLang="zh-TW" dirty="0">
              <a:solidFill>
                <a:schemeClr val="bg2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en-US" altLang="zh-TW" dirty="0">
              <a:solidFill>
                <a:schemeClr val="accent2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dirty="0">
                <a:solidFill>
                  <a:schemeClr val="accent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‧</a:t>
            </a:r>
            <a:r>
              <a:rPr lang="zh-TW" altLang="en-US" dirty="0">
                <a:solidFill>
                  <a:schemeClr val="accent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數學：檢討數習</a:t>
            </a:r>
            <a:r>
              <a:rPr lang="en-US" altLang="zh-TW" dirty="0" err="1">
                <a:solidFill>
                  <a:schemeClr val="accent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p.83~p.85</a:t>
            </a:r>
            <a:endParaRPr lang="en-US" altLang="zh-TW" dirty="0">
              <a:solidFill>
                <a:schemeClr val="accent2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dirty="0">
                <a:solidFill>
                  <a:schemeClr val="accent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en-US" altLang="zh-TW" dirty="0">
                <a:solidFill>
                  <a:schemeClr val="accent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hlinkClick r:id="rId3"/>
              </a:rPr>
              <a:t>https://</a:t>
            </a:r>
            <a:r>
              <a:rPr lang="en-US" altLang="zh-TW" dirty="0" err="1">
                <a:solidFill>
                  <a:schemeClr val="accent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hlinkClick r:id="rId3"/>
              </a:rPr>
              <a:t>drive.google.com</a:t>
            </a:r>
            <a:r>
              <a:rPr lang="en-US" altLang="zh-TW" dirty="0">
                <a:solidFill>
                  <a:schemeClr val="accent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hlinkClick r:id="rId3"/>
              </a:rPr>
              <a:t>/file/d/</a:t>
            </a:r>
            <a:r>
              <a:rPr lang="en-US" altLang="zh-TW" dirty="0" err="1">
                <a:solidFill>
                  <a:schemeClr val="accent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hlinkClick r:id="rId3"/>
              </a:rPr>
              <a:t>1ESRFdgRnMdprzWeJgaWOfeR69FAkZOHr</a:t>
            </a:r>
            <a:r>
              <a:rPr lang="en-US" altLang="zh-TW" dirty="0">
                <a:solidFill>
                  <a:schemeClr val="accent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hlinkClick r:id="rId3"/>
              </a:rPr>
              <a:t>/</a:t>
            </a:r>
            <a:r>
              <a:rPr lang="en-US" altLang="zh-TW" dirty="0" err="1">
                <a:solidFill>
                  <a:schemeClr val="accent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hlinkClick r:id="rId3"/>
              </a:rPr>
              <a:t>view?usp</a:t>
            </a:r>
            <a:r>
              <a:rPr lang="en-US" altLang="zh-TW" dirty="0">
                <a:solidFill>
                  <a:schemeClr val="accent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hlinkClick r:id="rId3"/>
              </a:rPr>
              <a:t>=sharing</a:t>
            </a:r>
            <a:r>
              <a:rPr lang="en-US" altLang="zh-TW" dirty="0">
                <a:solidFill>
                  <a:schemeClr val="accent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pPr marL="0" indent="0">
              <a:buNone/>
            </a:pPr>
            <a:r>
              <a:rPr lang="zh-TW" altLang="en-US" dirty="0">
                <a:solidFill>
                  <a:schemeClr val="accent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觀看線上直播複習數學單元課程內容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  <a:hlinkClick r:id="rId2"/>
              </a:rPr>
              <a:t>http://</a:t>
            </a:r>
            <a:r>
              <a:rPr lang="en-US" altLang="zh-TW" dirty="0" err="1">
                <a:latin typeface="標楷體" panose="03000509000000000000" pitchFamily="65" charset="-120"/>
                <a:ea typeface="標楷體" panose="03000509000000000000" pitchFamily="65" charset="-120"/>
                <a:hlinkClick r:id="rId2"/>
              </a:rPr>
              <a:t>www2.tn.edu.tw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  <a:hlinkClick r:id="rId2"/>
              </a:rPr>
              <a:t>/</a:t>
            </a:r>
            <a:r>
              <a:rPr lang="en-US" altLang="zh-TW" dirty="0" err="1">
                <a:latin typeface="標楷體" panose="03000509000000000000" pitchFamily="65" charset="-120"/>
                <a:ea typeface="標楷體" panose="03000509000000000000" pitchFamily="65" charset="-120"/>
                <a:hlinkClick r:id="rId2"/>
              </a:rPr>
              <a:t>hlearning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  <a:hlinkClick r:id="rId2"/>
              </a:rPr>
              <a:t>/</a:t>
            </a:r>
            <a:r>
              <a:rPr lang="en-US" altLang="zh-TW" dirty="0" err="1">
                <a:latin typeface="標楷體" panose="03000509000000000000" pitchFamily="65" charset="-120"/>
                <a:ea typeface="標楷體" panose="03000509000000000000" pitchFamily="65" charset="-120"/>
                <a:hlinkClick r:id="rId2"/>
              </a:rPr>
              <a:t>Course0601B.html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buNone/>
            </a:pP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0846038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3474ED7-C852-4A32-902B-66118EBF8E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內容版面配置區 3">
            <a:extLst>
              <a:ext uri="{FF2B5EF4-FFF2-40B4-BE49-F238E27FC236}">
                <a16:creationId xmlns:a16="http://schemas.microsoft.com/office/drawing/2014/main" id="{8442189B-94A0-4D69-B284-1B17C7347146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89529" y="580902"/>
            <a:ext cx="8985687" cy="5696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4149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9BBF0A5-F75C-4ECE-BDDC-D209F0C6FBA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74315947-1C31-413F-A515-18392D6CC58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 dirty="0"/>
          </a:p>
        </p:txBody>
      </p:sp>
      <p:pic>
        <p:nvPicPr>
          <p:cNvPr id="4" name="圖片 3">
            <a:extLst>
              <a:ext uri="{FF2B5EF4-FFF2-40B4-BE49-F238E27FC236}">
                <a16:creationId xmlns:a16="http://schemas.microsoft.com/office/drawing/2014/main" id="{1BC0A193-421D-428D-A167-D760706EFDDB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1340822" y="227012"/>
            <a:ext cx="8708151" cy="3201987"/>
          </a:xfrm>
          <a:prstGeom prst="rect">
            <a:avLst/>
          </a:prstGeom>
        </p:spPr>
      </p:pic>
      <p:pic>
        <p:nvPicPr>
          <p:cNvPr id="5" name="圖片 4">
            <a:extLst>
              <a:ext uri="{FF2B5EF4-FFF2-40B4-BE49-F238E27FC236}">
                <a16:creationId xmlns:a16="http://schemas.microsoft.com/office/drawing/2014/main" id="{42B06C7B-8EF0-4CA8-978D-0EB5A6363E54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1446369" y="3625472"/>
            <a:ext cx="8470629" cy="30055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59377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3BA9DA0-B17C-4CA9-BAB7-FF2648A06F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內容版面配置區 3">
            <a:extLst>
              <a:ext uri="{FF2B5EF4-FFF2-40B4-BE49-F238E27FC236}">
                <a16:creationId xmlns:a16="http://schemas.microsoft.com/office/drawing/2014/main" id="{0AECDEF7-BD81-4AF7-85C3-C2271F7D8F4C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93102" y="1484014"/>
            <a:ext cx="10681355" cy="32293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60090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6667D46-2404-4E99-A9AF-5AC39F93E3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329937"/>
            <a:ext cx="10515600" cy="1545995"/>
          </a:xfrm>
        </p:spPr>
        <p:txBody>
          <a:bodyPr/>
          <a:lstStyle/>
          <a:p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0601</a:t>
            </a: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自學任務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19026AA9-02C5-4A9B-B78E-3E9479F8C8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615" y="697584"/>
            <a:ext cx="10515600" cy="6160416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zh-TW" altLang="en-US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音樂：星期三</a:t>
            </a:r>
            <a:r>
              <a:rPr lang="en-US" altLang="zh-TW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8:40</a:t>
            </a:r>
          </a:p>
          <a:p>
            <a:pPr>
              <a:buNone/>
            </a:pPr>
            <a:r>
              <a:rPr lang="zh-TW" altLang="en-US" dirty="0">
                <a:solidFill>
                  <a:srgbClr val="C00000"/>
                </a:solidFill>
              </a:rPr>
              <a:t>如要加入這場視訊會議，請點選以下連結： </a:t>
            </a:r>
          </a:p>
          <a:p>
            <a:pPr>
              <a:buNone/>
            </a:pPr>
            <a:r>
              <a:rPr lang="en-US" altLang="zh-TW" dirty="0">
                <a:solidFill>
                  <a:srgbClr val="C00000"/>
                </a:solidFill>
              </a:rPr>
              <a:t>https://</a:t>
            </a:r>
            <a:r>
              <a:rPr lang="en-US" altLang="zh-TW" dirty="0" err="1">
                <a:solidFill>
                  <a:srgbClr val="C00000"/>
                </a:solidFill>
              </a:rPr>
              <a:t>meet.google.com</a:t>
            </a:r>
            <a:r>
              <a:rPr lang="en-US" altLang="zh-TW" dirty="0">
                <a:solidFill>
                  <a:srgbClr val="C00000"/>
                </a:solidFill>
              </a:rPr>
              <a:t>/</a:t>
            </a:r>
            <a:r>
              <a:rPr lang="en-US" altLang="zh-TW" dirty="0" err="1">
                <a:solidFill>
                  <a:srgbClr val="C00000"/>
                </a:solidFill>
              </a:rPr>
              <a:t>sxt-xjmq-qdq</a:t>
            </a:r>
            <a:r>
              <a:rPr lang="en-US" altLang="zh-TW" dirty="0">
                <a:solidFill>
                  <a:srgbClr val="C00000"/>
                </a:solidFill>
              </a:rPr>
              <a:t> </a:t>
            </a:r>
          </a:p>
          <a:p>
            <a:pPr>
              <a:buNone/>
            </a:pPr>
            <a:r>
              <a:rPr lang="zh-TW" altLang="en-US" dirty="0">
                <a:solidFill>
                  <a:srgbClr val="C00000"/>
                </a:solidFill>
              </a:rPr>
              <a:t>你也可以開啟 </a:t>
            </a:r>
            <a:r>
              <a:rPr lang="en-US" altLang="zh-TW" dirty="0">
                <a:solidFill>
                  <a:srgbClr val="C00000"/>
                </a:solidFill>
              </a:rPr>
              <a:t>Meet </a:t>
            </a:r>
            <a:r>
              <a:rPr lang="zh-TW" altLang="en-US" dirty="0">
                <a:solidFill>
                  <a:srgbClr val="C00000"/>
                </a:solidFill>
              </a:rPr>
              <a:t>並輸入以下代碼：</a:t>
            </a:r>
            <a:r>
              <a:rPr lang="en-US" altLang="zh-TW" dirty="0" err="1">
                <a:solidFill>
                  <a:srgbClr val="C00000"/>
                </a:solidFill>
              </a:rPr>
              <a:t>sxt-xjmq-qdq</a:t>
            </a:r>
            <a:r>
              <a:rPr lang="en-US" altLang="zh-TW" dirty="0">
                <a:solidFill>
                  <a:srgbClr val="C00000"/>
                </a:solidFill>
              </a:rPr>
              <a:t> </a:t>
            </a:r>
          </a:p>
          <a:p>
            <a:pPr>
              <a:buNone/>
            </a:pPr>
            <a:r>
              <a:rPr lang="zh-TW" altLang="en-US" dirty="0">
                <a:solidFill>
                  <a:srgbClr val="C00000"/>
                </a:solidFill>
              </a:rPr>
              <a:t>這是六年級專屬音樂課代碼</a:t>
            </a:r>
          </a:p>
          <a:p>
            <a:pPr>
              <a:buNone/>
            </a:pPr>
            <a:r>
              <a:rPr lang="zh-TW" altLang="en-US" dirty="0">
                <a:solidFill>
                  <a:srgbClr val="C00000"/>
                </a:solidFill>
              </a:rPr>
              <a:t>按課表準時上線上課各班課表時間</a:t>
            </a:r>
          </a:p>
          <a:p>
            <a:pPr>
              <a:buNone/>
            </a:pPr>
            <a:r>
              <a:rPr lang="zh-TW" altLang="en-US" dirty="0">
                <a:solidFill>
                  <a:srgbClr val="C00000"/>
                </a:solidFill>
              </a:rPr>
              <a:t>上課內容：考藝文課本</a:t>
            </a:r>
            <a:r>
              <a:rPr lang="en-US" altLang="zh-TW" dirty="0">
                <a:solidFill>
                  <a:srgbClr val="C00000"/>
                </a:solidFill>
              </a:rPr>
              <a:t>28-29</a:t>
            </a:r>
            <a:r>
              <a:rPr lang="zh-TW" altLang="en-US" dirty="0">
                <a:solidFill>
                  <a:srgbClr val="C00000"/>
                </a:solidFill>
              </a:rPr>
              <a:t>頁，考直笛或指法</a:t>
            </a:r>
          </a:p>
          <a:p>
            <a:pPr>
              <a:buNone/>
            </a:pPr>
            <a:endParaRPr lang="en-US" altLang="zh-TW" dirty="0"/>
          </a:p>
          <a:p>
            <a:pPr>
              <a:buNone/>
            </a:pPr>
            <a:r>
              <a:rPr lang="zh-TW" altLang="en-US" dirty="0"/>
              <a:t>社會：今天沒有</a:t>
            </a:r>
            <a:r>
              <a:rPr lang="en-US" altLang="zh-TW" dirty="0"/>
              <a:t>meet</a:t>
            </a:r>
            <a:r>
              <a:rPr lang="zh-TW" altLang="en-US" dirty="0"/>
              <a:t>喔！</a:t>
            </a:r>
            <a:r>
              <a:rPr lang="en-US" altLang="zh-TW" dirty="0"/>
              <a:t>8</a:t>
            </a:r>
            <a:r>
              <a:rPr lang="zh-TW" altLang="en-US" dirty="0"/>
              <a:t>：</a:t>
            </a:r>
            <a:r>
              <a:rPr lang="en-US" altLang="zh-TW" dirty="0"/>
              <a:t>00~10:00</a:t>
            </a:r>
            <a:r>
              <a:rPr lang="zh-TW" altLang="en-US" dirty="0"/>
              <a:t>測驗，連結：雲端考卷連結點</a:t>
            </a:r>
            <a:r>
              <a:rPr lang="en-US" altLang="zh-TW" dirty="0"/>
              <a:t>https://</a:t>
            </a:r>
            <a:r>
              <a:rPr lang="en-US" altLang="zh-TW" dirty="0" err="1"/>
              <a:t>qt.hle.com.tw</a:t>
            </a:r>
            <a:r>
              <a:rPr lang="en-US" altLang="zh-TW" dirty="0"/>
              <a:t>/45018744</a:t>
            </a:r>
          </a:p>
          <a:p>
            <a:pPr>
              <a:buNone/>
            </a:pPr>
            <a:r>
              <a:rPr lang="zh-TW" altLang="en-US" dirty="0"/>
              <a:t>只放</a:t>
            </a:r>
            <a:r>
              <a:rPr lang="en-US" altLang="zh-TW" dirty="0"/>
              <a:t>8</a:t>
            </a:r>
            <a:r>
              <a:rPr lang="zh-TW" altLang="en-US" dirty="0"/>
              <a:t>點至</a:t>
            </a:r>
            <a:r>
              <a:rPr lang="en-US" altLang="zh-TW" dirty="0"/>
              <a:t>10</a:t>
            </a:r>
            <a:r>
              <a:rPr lang="zh-TW" altLang="en-US" dirty="0"/>
              <a:t>點，自己找時間作答，</a:t>
            </a:r>
            <a:r>
              <a:rPr lang="en-US" altLang="zh-TW" dirty="0"/>
              <a:t>10</a:t>
            </a:r>
            <a:r>
              <a:rPr lang="zh-TW" altLang="en-US" dirty="0"/>
              <a:t>點一到就收單，會算平時成績。</a:t>
            </a:r>
          </a:p>
          <a:p>
            <a:pPr>
              <a:buNone/>
            </a:pPr>
            <a:r>
              <a:rPr lang="zh-TW" altLang="en-US" dirty="0"/>
              <a:t>一人限作答一次</a:t>
            </a:r>
          </a:p>
          <a:p>
            <a:pPr>
              <a:buNone/>
            </a:pPr>
            <a:r>
              <a:rPr lang="zh-TW" altLang="en-US" dirty="0"/>
              <a:t>姓名座號要填寫完整。</a:t>
            </a:r>
          </a:p>
          <a:p>
            <a:pPr>
              <a:buNone/>
            </a:pPr>
            <a:r>
              <a:rPr lang="zh-TW" altLang="en-US" dirty="0"/>
              <a:t>所有線上作業、評量都會算成績，請快點補齊。</a:t>
            </a:r>
          </a:p>
          <a:p>
            <a:pPr>
              <a:buNone/>
            </a:pPr>
            <a:r>
              <a:rPr lang="en-US" altLang="zh-TW" dirty="0"/>
              <a:t>4-2</a:t>
            </a:r>
            <a:r>
              <a:rPr lang="zh-TW" altLang="en-US" dirty="0"/>
              <a:t>小測驗未作答</a:t>
            </a:r>
            <a:r>
              <a:rPr lang="en-US" altLang="zh-TW" dirty="0"/>
              <a:t>3.10.12.22</a:t>
            </a:r>
          </a:p>
          <a:p>
            <a:pPr>
              <a:buNone/>
            </a:pPr>
            <a:r>
              <a:rPr lang="zh-TW" altLang="en-US" dirty="0"/>
              <a:t>連結點</a:t>
            </a:r>
            <a:r>
              <a:rPr lang="en-US" altLang="zh-TW" dirty="0"/>
              <a:t>https://</a:t>
            </a:r>
            <a:r>
              <a:rPr lang="en-US" altLang="zh-TW" dirty="0" err="1"/>
              <a:t>reurl.cc</a:t>
            </a:r>
            <a:r>
              <a:rPr lang="en-US" altLang="zh-TW" dirty="0"/>
              <a:t>/</a:t>
            </a:r>
            <a:r>
              <a:rPr lang="en-US" altLang="zh-TW" dirty="0" err="1"/>
              <a:t>qmyM8E</a:t>
            </a:r>
            <a:endParaRPr lang="en-US" altLang="zh-TW" dirty="0"/>
          </a:p>
          <a:p>
            <a:pPr>
              <a:buNone/>
            </a:pPr>
            <a:r>
              <a:rPr lang="en-US" altLang="zh-TW" dirty="0"/>
              <a:t>4-3</a:t>
            </a:r>
            <a:r>
              <a:rPr lang="zh-TW" altLang="en-US" dirty="0"/>
              <a:t>小測驗未作答</a:t>
            </a:r>
            <a:r>
              <a:rPr lang="en-US" altLang="zh-TW" dirty="0"/>
              <a:t>1.2.3.4.6.10.12.18.19.21.22.24</a:t>
            </a:r>
          </a:p>
          <a:p>
            <a:pPr>
              <a:buNone/>
            </a:pPr>
            <a:r>
              <a:rPr lang="zh-TW" altLang="en-US" dirty="0"/>
              <a:t>連結點</a:t>
            </a:r>
            <a:r>
              <a:rPr lang="en-US" altLang="zh-TW" dirty="0"/>
              <a:t>https://</a:t>
            </a:r>
            <a:r>
              <a:rPr lang="en-US" altLang="zh-TW" dirty="0" err="1"/>
              <a:t>reurl.cc</a:t>
            </a:r>
            <a:r>
              <a:rPr lang="en-US" altLang="zh-TW" dirty="0"/>
              <a:t>/</a:t>
            </a:r>
            <a:r>
              <a:rPr lang="en-US" altLang="zh-TW" dirty="0" err="1"/>
              <a:t>l03leA</a:t>
            </a:r>
            <a:endParaRPr lang="en-US" altLang="zh-TW" dirty="0"/>
          </a:p>
          <a:p>
            <a:pPr>
              <a:buNone/>
            </a:pPr>
            <a:r>
              <a:rPr lang="en-US" altLang="zh-TW" dirty="0"/>
              <a:t>classroom</a:t>
            </a:r>
            <a:r>
              <a:rPr lang="zh-TW" altLang="en-US" dirty="0"/>
              <a:t>社習</a:t>
            </a:r>
            <a:r>
              <a:rPr lang="en-US" altLang="zh-TW" dirty="0"/>
              <a:t>4-2</a:t>
            </a:r>
            <a:r>
              <a:rPr lang="zh-TW" altLang="en-US" dirty="0"/>
              <a:t>上傳，未交</a:t>
            </a:r>
            <a:r>
              <a:rPr lang="en-US" altLang="zh-TW" dirty="0"/>
              <a:t>3</a:t>
            </a:r>
            <a:r>
              <a:rPr lang="zh-TW" altLang="en-US" dirty="0"/>
              <a:t>、</a:t>
            </a:r>
            <a:r>
              <a:rPr lang="en-US" altLang="zh-TW" dirty="0"/>
              <a:t>4</a:t>
            </a:r>
            <a:r>
              <a:rPr lang="zh-TW" altLang="en-US" dirty="0"/>
              <a:t>、</a:t>
            </a:r>
            <a:r>
              <a:rPr lang="en-US" altLang="zh-TW" dirty="0"/>
              <a:t>5</a:t>
            </a:r>
            <a:r>
              <a:rPr lang="zh-TW" altLang="en-US" dirty="0"/>
              <a:t>、</a:t>
            </a:r>
            <a:r>
              <a:rPr lang="en-US" altLang="zh-TW" dirty="0"/>
              <a:t>8</a:t>
            </a:r>
            <a:r>
              <a:rPr lang="zh-TW" altLang="en-US" dirty="0"/>
              <a:t>、</a:t>
            </a:r>
            <a:r>
              <a:rPr lang="en-US" altLang="zh-TW" dirty="0"/>
              <a:t>9</a:t>
            </a:r>
            <a:r>
              <a:rPr lang="zh-TW" altLang="en-US" dirty="0"/>
              <a:t>、</a:t>
            </a:r>
            <a:r>
              <a:rPr lang="en-US" altLang="zh-TW" dirty="0"/>
              <a:t>10</a:t>
            </a:r>
            <a:r>
              <a:rPr lang="zh-TW" altLang="en-US" dirty="0"/>
              <a:t>、</a:t>
            </a:r>
            <a:r>
              <a:rPr lang="en-US" altLang="zh-TW" dirty="0"/>
              <a:t>11</a:t>
            </a:r>
            <a:r>
              <a:rPr lang="zh-TW" altLang="en-US" dirty="0"/>
              <a:t>、</a:t>
            </a:r>
            <a:r>
              <a:rPr lang="en-US" altLang="zh-TW" dirty="0"/>
              <a:t>12</a:t>
            </a:r>
            <a:r>
              <a:rPr lang="zh-TW" altLang="en-US" dirty="0"/>
              <a:t>、</a:t>
            </a:r>
            <a:r>
              <a:rPr lang="en-US" altLang="zh-TW" dirty="0"/>
              <a:t>21</a:t>
            </a:r>
            <a:r>
              <a:rPr lang="zh-TW" altLang="en-US" dirty="0"/>
              <a:t>、</a:t>
            </a:r>
            <a:r>
              <a:rPr lang="en-US" altLang="zh-TW" dirty="0"/>
              <a:t>22</a:t>
            </a:r>
            <a:r>
              <a:rPr lang="zh-TW" altLang="en-US" dirty="0"/>
              <a:t>、</a:t>
            </a:r>
            <a:r>
              <a:rPr lang="en-US" altLang="zh-TW" dirty="0"/>
              <a:t>23</a:t>
            </a:r>
            <a:r>
              <a:rPr lang="zh-TW" altLang="en-US" dirty="0"/>
              <a:t>、</a:t>
            </a:r>
            <a:r>
              <a:rPr lang="en-US" altLang="zh-TW" dirty="0"/>
              <a:t>24</a:t>
            </a:r>
          </a:p>
          <a:p>
            <a:pPr>
              <a:buNone/>
            </a:pPr>
            <a:endParaRPr lang="en-US" altLang="zh-TW" dirty="0"/>
          </a:p>
          <a:p>
            <a:pPr>
              <a:buNone/>
            </a:pPr>
            <a:endParaRPr lang="en-US" altLang="zh-TW" dirty="0"/>
          </a:p>
          <a:p>
            <a:pPr>
              <a:buNone/>
            </a:pPr>
            <a:endParaRPr lang="en-US" altLang="zh-TW" dirty="0"/>
          </a:p>
          <a:p>
            <a:pPr>
              <a:buNone/>
            </a:pP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buNone/>
            </a:pP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380575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7CC5186-2D67-453C-BEF3-E7761B61CC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6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補充資源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6A9DACF-11B3-4A4C-B94D-CC827C2C84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5037" y="1555423"/>
            <a:ext cx="10515600" cy="46215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台南市教育局直播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hlinkClick r:id="rId2"/>
              </a:rPr>
              <a:t>http://</a:t>
            </a:r>
            <a:r>
              <a:rPr lang="en-US" altLang="zh-TW" dirty="0" err="1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hlinkClick r:id="rId2"/>
              </a:rPr>
              <a:t>www2.tn.edu.tw</a:t>
            </a:r>
            <a:r>
              <a:rPr lang="en-US" altLang="zh-TW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hlinkClick r:id="rId2"/>
              </a:rPr>
              <a:t>/</a:t>
            </a:r>
            <a:r>
              <a:rPr lang="en-US" altLang="zh-TW" dirty="0" err="1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hlinkClick r:id="rId2"/>
              </a:rPr>
              <a:t>hlearning</a:t>
            </a:r>
            <a:r>
              <a:rPr lang="en-US" altLang="zh-TW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hlinkClick r:id="rId2"/>
              </a:rPr>
              <a:t>/</a:t>
            </a:r>
            <a:r>
              <a:rPr lang="en-US" altLang="zh-TW" dirty="0" err="1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hlinkClick r:id="rId2"/>
              </a:rPr>
              <a:t>Course0601B.html</a:t>
            </a:r>
            <a:endParaRPr lang="en-US" altLang="zh-TW" dirty="0">
              <a:solidFill>
                <a:srgbClr val="7030A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書商電子資源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pt-BR" altLang="zh-TW" dirty="0">
                <a:latin typeface="標楷體" panose="03000509000000000000" pitchFamily="65" charset="-120"/>
                <a:ea typeface="標楷體" panose="03000509000000000000" pitchFamily="65" charset="-120"/>
                <a:hlinkClick r:id="rId3" action="ppaction://hlinkfile"/>
              </a:rPr>
              <a:t>file:///C:/Users/Administrator/Downloads/%E7%B7%9A%E4%B8%8A%E8%87%AA%E5%AD%B8%E8%B3%87%E6%BA%90.pdf</a:t>
            </a:r>
            <a:endParaRPr lang="pt-BR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pt-BR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教育雲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  <a:hlinkClick r:id="rId4"/>
              </a:rPr>
              <a:t>https://</a:t>
            </a:r>
            <a:r>
              <a:rPr lang="en-US" altLang="zh-TW" dirty="0" err="1">
                <a:latin typeface="標楷體" panose="03000509000000000000" pitchFamily="65" charset="-120"/>
                <a:ea typeface="標楷體" panose="03000509000000000000" pitchFamily="65" charset="-120"/>
                <a:hlinkClick r:id="rId4"/>
              </a:rPr>
              <a:t>video.cloud.edu.tw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  <a:hlinkClick r:id="rId4"/>
              </a:rPr>
              <a:t>/video/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069405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9F61ED4-2904-4212-90F5-2CFC0F187D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06829"/>
            <a:ext cx="10515600" cy="827314"/>
          </a:xfrm>
        </p:spPr>
        <p:txBody>
          <a:bodyPr>
            <a:normAutofit/>
          </a:bodyPr>
          <a:lstStyle/>
          <a:p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訂正作業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C209DFF3-5B34-4221-B251-A3CD1F366C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0936" y="1165416"/>
            <a:ext cx="11510128" cy="5348505"/>
          </a:xfrm>
        </p:spPr>
        <p:txBody>
          <a:bodyPr>
            <a:normAutofit/>
          </a:bodyPr>
          <a:lstStyle/>
          <a:p>
            <a:r>
              <a:rPr lang="zh-TW" altLang="en-US" dirty="0"/>
              <a:t>昨天線上數學作業請用心作答，還有</a:t>
            </a:r>
            <a:r>
              <a:rPr lang="en-US" altLang="zh-TW" dirty="0">
                <a:solidFill>
                  <a:srgbClr val="FF0000"/>
                </a:solidFill>
              </a:rPr>
              <a:t>(</a:t>
            </a:r>
            <a:r>
              <a:rPr lang="zh-TW" altLang="en-US" dirty="0">
                <a:solidFill>
                  <a:srgbClr val="FF0000"/>
                </a:solidFill>
              </a:rPr>
              <a:t> </a:t>
            </a:r>
            <a:r>
              <a:rPr lang="en-US" altLang="zh-TW" dirty="0">
                <a:solidFill>
                  <a:srgbClr val="FF0000"/>
                </a:solidFill>
              </a:rPr>
              <a:t>2.3.5.6.9.12.21.23)</a:t>
            </a:r>
            <a:r>
              <a:rPr lang="zh-TW" altLang="en-US" dirty="0"/>
              <a:t>缺交，綜合作業還有</a:t>
            </a:r>
            <a:r>
              <a:rPr lang="en-US" altLang="zh-TW" dirty="0">
                <a:solidFill>
                  <a:srgbClr val="FF0000"/>
                </a:solidFill>
              </a:rPr>
              <a:t>(3.4.10.12.21.23.25)</a:t>
            </a:r>
            <a:r>
              <a:rPr lang="zh-TW" altLang="en-US" dirty="0"/>
              <a:t>缺交</a:t>
            </a:r>
            <a:r>
              <a:rPr lang="zh-TW" altLang="en-US" dirty="0">
                <a:solidFill>
                  <a:srgbClr val="7030A0"/>
                </a:solidFill>
              </a:rPr>
              <a:t>。</a:t>
            </a:r>
            <a:endParaRPr lang="en-US" altLang="zh-TW" dirty="0">
              <a:solidFill>
                <a:srgbClr val="7030A0"/>
              </a:solidFill>
            </a:endParaRPr>
          </a:p>
          <a:p>
            <a:r>
              <a:rPr lang="zh-TW" altLang="en-US" dirty="0">
                <a:solidFill>
                  <a:srgbClr val="7030A0"/>
                </a:solidFill>
              </a:rPr>
              <a:t>昨天的幸運號碼</a:t>
            </a:r>
            <a:r>
              <a:rPr lang="en-US" altLang="zh-TW" dirty="0">
                <a:solidFill>
                  <a:srgbClr val="7030A0"/>
                </a:solidFill>
              </a:rPr>
              <a:t>(17.21.4)</a:t>
            </a:r>
            <a:r>
              <a:rPr lang="zh-TW" altLang="en-US" dirty="0">
                <a:solidFill>
                  <a:srgbClr val="7030A0"/>
                </a:solidFill>
              </a:rPr>
              <a:t>還有</a:t>
            </a:r>
            <a:r>
              <a:rPr lang="en-US" altLang="zh-TW" dirty="0">
                <a:solidFill>
                  <a:srgbClr val="7030A0"/>
                </a:solidFill>
              </a:rPr>
              <a:t>2</a:t>
            </a:r>
            <a:r>
              <a:rPr lang="zh-TW" altLang="en-US" dirty="0">
                <a:solidFill>
                  <a:srgbClr val="7030A0"/>
                </a:solidFill>
              </a:rPr>
              <a:t>人沒傳學習的照片給我喔！</a:t>
            </a:r>
            <a:endParaRPr lang="en-US" altLang="zh-TW" dirty="0">
              <a:solidFill>
                <a:srgbClr val="7030A0"/>
              </a:solidFill>
            </a:endParaRPr>
          </a:p>
          <a:p>
            <a:r>
              <a:rPr lang="zh-TW" altLang="en-US" dirty="0"/>
              <a:t>每天的任務不是只有</a:t>
            </a:r>
            <a:r>
              <a:rPr lang="zh-TW" altLang="en-US" b="1" dirty="0">
                <a:solidFill>
                  <a:srgbClr val="FF0000"/>
                </a:solidFill>
              </a:rPr>
              <a:t>上線上課</a:t>
            </a:r>
            <a:r>
              <a:rPr lang="zh-TW" altLang="en-US" dirty="0"/>
              <a:t>，請確認每天上課之後老師的</a:t>
            </a:r>
            <a:r>
              <a:rPr lang="zh-TW" altLang="en-US" b="1" dirty="0">
                <a:solidFill>
                  <a:srgbClr val="FF0000"/>
                </a:solidFill>
              </a:rPr>
              <a:t>指派作業</a:t>
            </a:r>
            <a:r>
              <a:rPr lang="zh-TW" altLang="en-US" dirty="0"/>
              <a:t>是否完成。</a:t>
            </a:r>
            <a:endParaRPr lang="en-US" altLang="zh-TW" dirty="0"/>
          </a:p>
          <a:p>
            <a:r>
              <a:rPr lang="zh-TW" altLang="en-US" dirty="0"/>
              <a:t>請確認每天的課表，基本上這星期每一個領域老師都會安排同步或非同步的教學課程，康老師收到的訊息如果不夠周全，請同學自己</a:t>
            </a:r>
            <a:r>
              <a:rPr lang="zh-TW" altLang="en-US" b="1" dirty="0">
                <a:solidFill>
                  <a:srgbClr val="FF0000"/>
                </a:solidFill>
              </a:rPr>
              <a:t>上校網各科任老師聯絡簿</a:t>
            </a:r>
            <a:r>
              <a:rPr lang="zh-TW" altLang="en-US" dirty="0"/>
              <a:t>做確認。有些同學自學的時間爸爸媽媽不一定在你們身邊，也要懂得善用校網聯絡簿的資訊更新上課進度。</a:t>
            </a:r>
            <a:endParaRPr lang="en-US" altLang="zh-TW" dirty="0"/>
          </a:p>
          <a:p>
            <a:r>
              <a:rPr lang="zh-TW" altLang="en-US" dirty="0"/>
              <a:t>這幾天有同學需返校拿取物品，現在疫情期間，管控進出門口的人員，同學及家長也只能在門口，所以</a:t>
            </a:r>
            <a:r>
              <a:rPr lang="zh-TW" altLang="en-US" b="1" dirty="0">
                <a:solidFill>
                  <a:srgbClr val="FF0000"/>
                </a:solidFill>
              </a:rPr>
              <a:t>如果有需要拿東西的同學，請先跟老師預約時間再來學校喔</a:t>
            </a:r>
            <a:r>
              <a:rPr lang="zh-TW" altLang="en-US" dirty="0"/>
              <a:t>！</a:t>
            </a:r>
            <a:endParaRPr lang="en-US" altLang="zh-TW" dirty="0"/>
          </a:p>
          <a:p>
            <a:endParaRPr lang="en-US" altLang="zh-TW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0860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85037" y="141841"/>
            <a:ext cx="10515600" cy="1325563"/>
          </a:xfrm>
        </p:spPr>
        <p:txBody>
          <a:bodyPr/>
          <a:lstStyle/>
          <a:p>
            <a:r>
              <a:rPr lang="zh-TW" altLang="en-US" b="1" dirty="0"/>
              <a:t>預告本週進度</a:t>
            </a:r>
            <a:br>
              <a:rPr lang="en-US" altLang="zh-TW" dirty="0"/>
            </a:b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018954" y="4025245"/>
            <a:ext cx="10281683" cy="2832755"/>
          </a:xfrm>
        </p:spPr>
        <p:txBody>
          <a:bodyPr>
            <a:normAutofit/>
          </a:bodyPr>
          <a:lstStyle/>
          <a:p>
            <a:pPr>
              <a:buNone/>
            </a:pPr>
            <a:endParaRPr lang="en-US" altLang="zh-TW" dirty="0">
              <a:solidFill>
                <a:srgbClr val="C00000"/>
              </a:solidFill>
            </a:endParaRPr>
          </a:p>
          <a:p>
            <a:endParaRPr lang="zh-TW" altLang="en-US" dirty="0"/>
          </a:p>
        </p:txBody>
      </p:sp>
      <p:sp>
        <p:nvSpPr>
          <p:cNvPr id="4" name="內容版面配置區 2"/>
          <p:cNvSpPr txBox="1">
            <a:spLocks/>
          </p:cNvSpPr>
          <p:nvPr/>
        </p:nvSpPr>
        <p:spPr>
          <a:xfrm>
            <a:off x="753140" y="1073888"/>
            <a:ext cx="10515600" cy="32216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altLang="zh-TW" sz="2800" dirty="0">
                <a:solidFill>
                  <a:srgbClr val="002060"/>
                </a:solidFill>
              </a:rPr>
              <a:t>6/3</a:t>
            </a:r>
            <a:r>
              <a:rPr lang="zh-TW" altLang="en-US" sz="2800" dirty="0">
                <a:solidFill>
                  <a:srgbClr val="002060"/>
                </a:solidFill>
              </a:rPr>
              <a:t>星期四</a:t>
            </a:r>
            <a:r>
              <a:rPr lang="en-US" altLang="zh-TW" sz="2800" dirty="0">
                <a:solidFill>
                  <a:srgbClr val="002060"/>
                </a:solidFill>
              </a:rPr>
              <a:t>(10:20~11:00)</a:t>
            </a:r>
            <a:r>
              <a:rPr lang="zh-TW" altLang="en-US" sz="2800" dirty="0">
                <a:solidFill>
                  <a:srgbClr val="002060"/>
                </a:solidFill>
              </a:rPr>
              <a:t>考數學</a:t>
            </a:r>
            <a:r>
              <a:rPr lang="en-US" altLang="zh-TW" sz="2800" dirty="0" err="1">
                <a:solidFill>
                  <a:srgbClr val="002060"/>
                </a:solidFill>
              </a:rPr>
              <a:t>U5~U7</a:t>
            </a:r>
            <a:endParaRPr lang="en-US" altLang="zh-TW" sz="2800" dirty="0">
              <a:solidFill>
                <a:srgbClr val="002060"/>
              </a:solidFill>
            </a:endParaRP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/>
            </a:pPr>
            <a:r>
              <a:rPr lang="en-US" altLang="zh-TW" sz="2800" dirty="0">
                <a:solidFill>
                  <a:srgbClr val="002060"/>
                </a:solidFill>
              </a:rPr>
              <a:t>6/4</a:t>
            </a:r>
            <a:r>
              <a:rPr lang="zh-TW" altLang="en-US" sz="2800" dirty="0">
                <a:solidFill>
                  <a:srgbClr val="002060"/>
                </a:solidFill>
              </a:rPr>
              <a:t>星期五</a:t>
            </a:r>
            <a:r>
              <a:rPr lang="en-US" altLang="zh-TW" sz="2800" dirty="0">
                <a:solidFill>
                  <a:srgbClr val="002060"/>
                </a:solidFill>
              </a:rPr>
              <a:t>(9:00)</a:t>
            </a:r>
            <a:r>
              <a:rPr lang="zh-TW" altLang="en-US" sz="2800" dirty="0">
                <a:solidFill>
                  <a:srgbClr val="002060"/>
                </a:solidFill>
              </a:rPr>
              <a:t>考社會</a:t>
            </a:r>
            <a:endParaRPr lang="en-US" altLang="zh-TW" sz="2800" dirty="0">
              <a:solidFill>
                <a:srgbClr val="002060"/>
              </a:solidFill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zh-TW" sz="2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6/4</a:t>
            </a:r>
            <a:r>
              <a:rPr kumimoji="0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星期五</a:t>
            </a:r>
            <a:r>
              <a:rPr kumimoji="0" lang="en-US" altLang="zh-TW" sz="2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(14:00~14:40)</a:t>
            </a:r>
            <a:r>
              <a:rPr kumimoji="0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考國語</a:t>
            </a:r>
            <a:r>
              <a:rPr kumimoji="0" lang="en-US" altLang="zh-TW" sz="2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altLang="zh-TW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L8</a:t>
            </a:r>
            <a:r>
              <a:rPr kumimoji="0" lang="en-US" altLang="zh-TW" sz="2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~</a:t>
            </a:r>
            <a:r>
              <a:rPr lang="en-US" altLang="zh-TW" sz="2800" dirty="0" err="1">
                <a:solidFill>
                  <a:srgbClr val="002060"/>
                </a:solidFill>
              </a:rPr>
              <a:t>L11</a:t>
            </a:r>
            <a:endParaRPr kumimoji="0" lang="en-US" altLang="zh-TW" sz="28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altLang="zh-TW" sz="2800" dirty="0">
                <a:solidFill>
                  <a:srgbClr val="002060"/>
                </a:solidFill>
              </a:rPr>
              <a:t>(</a:t>
            </a:r>
            <a:r>
              <a:rPr lang="zh-TW" altLang="en-US" sz="2800" dirty="0">
                <a:solidFill>
                  <a:srgbClr val="002060"/>
                </a:solidFill>
              </a:rPr>
              <a:t>以上成績列入期末成績計算，請利用時間複習</a:t>
            </a:r>
            <a:r>
              <a:rPr lang="en-US" altLang="zh-TW" sz="2800" dirty="0">
                <a:solidFill>
                  <a:srgbClr val="002060"/>
                </a:solidFill>
              </a:rPr>
              <a:t>)</a:t>
            </a:r>
            <a:endParaRPr kumimoji="0" lang="zh-TW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1719</TotalTime>
  <Words>701</Words>
  <Application>Microsoft Office PowerPoint</Application>
  <PresentationFormat>寬螢幕</PresentationFormat>
  <Paragraphs>68</Paragraphs>
  <Slides>11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11</vt:i4>
      </vt:variant>
    </vt:vector>
  </HeadingPairs>
  <TitlesOfParts>
    <vt:vector size="17" baseType="lpstr">
      <vt:lpstr>新細明體</vt:lpstr>
      <vt:lpstr>標楷體</vt:lpstr>
      <vt:lpstr>Arial</vt:lpstr>
      <vt:lpstr>Calibri</vt:lpstr>
      <vt:lpstr>Calibri Light</vt:lpstr>
      <vt:lpstr>Office 佈景主題</vt:lpstr>
      <vt:lpstr>PowerPoint 簡報</vt:lpstr>
      <vt:lpstr>0602自學任務</vt:lpstr>
      <vt:lpstr>PowerPoint 簡報</vt:lpstr>
      <vt:lpstr>PowerPoint 簡報</vt:lpstr>
      <vt:lpstr>PowerPoint 簡報</vt:lpstr>
      <vt:lpstr>0601自學任務</vt:lpstr>
      <vt:lpstr>補充資源</vt:lpstr>
      <vt:lpstr>訂正作業</vt:lpstr>
      <vt:lpstr>預告本週進度 </vt:lpstr>
      <vt:lpstr>0602聯絡簿</vt:lpstr>
      <vt:lpstr>今天的幸運號碼是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Administrator</dc:creator>
  <cp:lastModifiedBy>Administrator</cp:lastModifiedBy>
  <cp:revision>126</cp:revision>
  <cp:lastPrinted>2021-05-21T02:28:37Z</cp:lastPrinted>
  <dcterms:created xsi:type="dcterms:W3CDTF">2021-05-20T01:08:43Z</dcterms:created>
  <dcterms:modified xsi:type="dcterms:W3CDTF">2021-06-02T02:40:03Z</dcterms:modified>
</cp:coreProperties>
</file>